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9" r:id="rId4"/>
    <p:sldId id="270" r:id="rId5"/>
    <p:sldId id="272" r:id="rId6"/>
    <p:sldId id="271" r:id="rId7"/>
    <p:sldId id="273" r:id="rId8"/>
    <p:sldId id="274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75" r:id="rId17"/>
    <p:sldId id="293" r:id="rId18"/>
    <p:sldId id="294" r:id="rId19"/>
    <p:sldId id="297" r:id="rId20"/>
    <p:sldId id="298" r:id="rId21"/>
    <p:sldId id="29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CA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CA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BEE8F-74DA-449B-A7F3-75C98424665E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C913F-1DB1-4C1C-BF93-C5CA21481A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1888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CA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CA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BEE8F-74DA-449B-A7F3-75C98424665E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C913F-1DB1-4C1C-BF93-C5CA21481A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3360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CA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BEE8F-74DA-449B-A7F3-75C98424665E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C913F-1DB1-4C1C-BF93-C5CA21481A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4140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CA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CA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CA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BEE8F-74DA-449B-A7F3-75C98424665E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C913F-1DB1-4C1C-BF93-C5CA21481A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203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CA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CA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CA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BEE8F-74DA-449B-A7F3-75C98424665E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C913F-1DB1-4C1C-BF93-C5CA21481A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1156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CA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BEE8F-74DA-449B-A7F3-75C98424665E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C913F-1DB1-4C1C-BF93-C5CA21481A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4581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BEE8F-74DA-449B-A7F3-75C98424665E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C913F-1DB1-4C1C-BF93-C5CA21481A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2971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CA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CA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BEE8F-74DA-449B-A7F3-75C98424665E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C913F-1DB1-4C1C-BF93-C5CA21481A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2177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CA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BEE8F-74DA-449B-A7F3-75C98424665E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C913F-1DB1-4C1C-BF93-C5CA21481A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4893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CA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CA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BEE8F-74DA-449B-A7F3-75C98424665E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C913F-1DB1-4C1C-BF93-C5CA21481A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403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CA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CA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BEE8F-74DA-449B-A7F3-75C98424665E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C913F-1DB1-4C1C-BF93-C5CA21481A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3634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CA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CA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BEE8F-74DA-449B-A7F3-75C98424665E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C913F-1DB1-4C1C-BF93-C5CA21481A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7263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png"/><Relationship Id="rId7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4.png"/><Relationship Id="rId9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336" y="5565536"/>
            <a:ext cx="10561664" cy="129246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67587"/>
            <a:ext cx="1630336" cy="39041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0336" y="0"/>
            <a:ext cx="10561664" cy="1298561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1698507" y="2231720"/>
            <a:ext cx="10297306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</a:t>
            </a:r>
            <a:r>
              <a:rPr lang="en-US" altLang="ko-KR" sz="4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ANADA </a:t>
            </a:r>
            <a:r>
              <a:rPr lang="en-US" altLang="ko-KR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</a:t>
            </a:r>
            <a:r>
              <a:rPr lang="en-US" altLang="ko-KR" sz="4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OSAIC </a:t>
            </a:r>
            <a:r>
              <a:rPr lang="en-US" altLang="ko-KR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</a:t>
            </a:r>
            <a:r>
              <a:rPr lang="en-US" altLang="ko-KR" sz="4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HRISTIAN </a:t>
            </a:r>
            <a:r>
              <a:rPr lang="en-US" altLang="ko-KR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</a:t>
            </a:r>
            <a:r>
              <a:rPr lang="en-US" altLang="ko-KR" sz="4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LLIANCE</a:t>
            </a:r>
          </a:p>
          <a:p>
            <a:pPr algn="ctr"/>
            <a:r>
              <a:rPr lang="en-US" altLang="ko-KR" sz="48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MINISTRIES </a:t>
            </a:r>
          </a:p>
          <a:p>
            <a:pPr algn="ctr"/>
            <a:r>
              <a:rPr lang="en-US" altLang="ko-KR" sz="48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EXPOSURE</a:t>
            </a:r>
            <a:endParaRPr lang="en-US" altLang="ko-KR" sz="48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94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0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2616933" y="3205079"/>
            <a:ext cx="92258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is God’s will for my life?</a:t>
            </a:r>
            <a:endParaRPr lang="en-US" altLang="ko-KR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1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152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4483011" y="2318111"/>
            <a:ext cx="59874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is God’s will?</a:t>
            </a:r>
            <a:endParaRPr lang="en-US" altLang="ko-K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393478" y="4878431"/>
            <a:ext cx="97642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can my life best serve that?</a:t>
            </a:r>
            <a:endParaRPr lang="en-US" altLang="ko-K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15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1374268" y="1122462"/>
            <a:ext cx="1065314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Understand </a:t>
            </a:r>
          </a:p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God is doing </a:t>
            </a:r>
          </a:p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CA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ko-KR" altLang="en-US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generation </a:t>
            </a:r>
          </a:p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 algn="ctr"/>
            <a:r>
              <a:rPr lang="en-US" altLang="ko-KR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altLang="ko-KR" sz="5400" b="1" i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en-US" altLang="ko-KR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is about</a:t>
            </a:r>
            <a:endParaRPr lang="en-US" altLang="ko-K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84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1554480" y="157460"/>
            <a:ext cx="106375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54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GENSIS 1</a:t>
            </a:r>
            <a:r>
              <a:rPr lang="en-US" altLang="ko-KR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creation</a:t>
            </a:r>
            <a:r>
              <a:rPr lang="en-US" altLang="ko-KR" sz="54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TO</a:t>
            </a:r>
            <a:r>
              <a:rPr lang="en-US" altLang="ko-KR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consummation</a:t>
            </a:r>
            <a:r>
              <a:rPr lang="en-CA" altLang="ko-KR" sz="54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REVELATION 22</a:t>
            </a:r>
            <a:endParaRPr lang="en-US" altLang="ko-KR" sz="54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958630" y="1201191"/>
            <a:ext cx="986039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David had served his generation </a:t>
            </a:r>
          </a:p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the will </a:t>
            </a:r>
            <a:r>
              <a:rPr lang="en-CA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ko-KR" altLang="en-US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God. </a:t>
            </a:r>
          </a:p>
          <a:p>
            <a:pPr algn="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(Acts 13:36)</a:t>
            </a:r>
            <a:endParaRPr lang="en-US" altLang="ko-K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958630" y="3567931"/>
            <a:ext cx="1013642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David, a</a:t>
            </a:r>
            <a:r>
              <a:rPr lang="ko-KR" altLang="en-US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 after my own heart </a:t>
            </a:r>
          </a:p>
          <a:p>
            <a:pPr algn="r"/>
            <a:r>
              <a:rPr lang="en-US" altLang="ko-KR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(Acts 13:22)</a:t>
            </a:r>
            <a:endParaRPr lang="en-US" altLang="ko-K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168229" y="5628463"/>
            <a:ext cx="100237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NO PLACE LEFT</a:t>
            </a:r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r>
              <a:rPr lang="ko-KR" altLang="en-US" sz="5400" b="1" cap="none" spc="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삼하</a:t>
            </a:r>
            <a:r>
              <a:rPr lang="ko-KR" altLang="en-US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7:1, </a:t>
            </a:r>
            <a:r>
              <a:rPr lang="ko-KR" altLang="en-US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롬 </a:t>
            </a:r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15:23</a:t>
            </a:r>
            <a:endParaRPr lang="en-US" altLang="ko-K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3969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785647" y="324719"/>
            <a:ext cx="68884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5400" b="1" u="sng" cap="none" spc="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디아스포라</a:t>
            </a:r>
            <a:r>
              <a:rPr lang="ko-KR" altLang="en-US" sz="5400" b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선교</a:t>
            </a:r>
            <a:r>
              <a:rPr lang="en-US" altLang="ko-KR" sz="5400" b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ko-KR" altLang="en-US" sz="5400" b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시대</a:t>
            </a:r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en-US" altLang="ko-K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785647" y="2011680"/>
            <a:ext cx="6646356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4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인구증가율 </a:t>
            </a:r>
            <a:r>
              <a:rPr lang="en-US" altLang="ko-KR" sz="4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vs. </a:t>
            </a:r>
            <a:r>
              <a:rPr lang="ko-KR" altLang="en-US" sz="4000" b="1" cap="none" spc="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복음화율</a:t>
            </a:r>
            <a:endParaRPr lang="en-US" altLang="ko-KR" sz="4000" b="1" cap="none" spc="0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endParaRPr lang="en-US" altLang="ko-KR" sz="2000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ko-KR" altLang="en-US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거대한 불균형</a:t>
            </a:r>
            <a:endParaRPr lang="en-US" altLang="ko-KR" sz="4000" b="1" cap="none" spc="0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endParaRPr lang="en-US" altLang="ko-KR" sz="2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ko-KR" altLang="en-US" sz="4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모든 곳에서 모든 곳으로</a:t>
            </a:r>
            <a:endParaRPr lang="en-US" altLang="ko-KR" sz="4000" b="1" cap="none" spc="0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endParaRPr lang="en-US" altLang="ko-KR" sz="2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ko-KR" altLang="en-US" sz="4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이주 시대</a:t>
            </a:r>
            <a:r>
              <a:rPr lang="en-US" altLang="ko-KR" sz="4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ko-KR" altLang="en-US" sz="4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난민 현상</a:t>
            </a:r>
            <a:endParaRPr lang="en-US" altLang="ko-KR" sz="4000" b="1" cap="none" spc="0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endParaRPr lang="en-US" altLang="ko-KR" sz="2000" b="1" cap="none" spc="0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ko-KR" altLang="en-US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마 </a:t>
            </a:r>
            <a:r>
              <a:rPr lang="en-US" altLang="ko-KR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24:14 </a:t>
            </a:r>
            <a:r>
              <a:rPr lang="el-GR" sz="4000" dirty="0" smtClean="0">
                <a:solidFill>
                  <a:srgbClr val="FF0000"/>
                </a:solidFill>
              </a:rPr>
              <a:t>πᾶς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l-GR" sz="4000" dirty="0" smtClean="0">
                <a:solidFill>
                  <a:srgbClr val="FF0000"/>
                </a:solidFill>
              </a:rPr>
              <a:t>ἔθνος</a:t>
            </a:r>
            <a:r>
              <a:rPr lang="en-US" sz="4000" dirty="0" smtClean="0"/>
              <a:t>      </a:t>
            </a:r>
            <a:r>
              <a:rPr lang="el-GR" sz="4000" dirty="0" smtClean="0">
                <a:solidFill>
                  <a:srgbClr val="FF0000"/>
                </a:solidFill>
              </a:rPr>
              <a:t>τέλος</a:t>
            </a:r>
            <a:endParaRPr lang="en-US" altLang="ko-KR" sz="4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140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4466320" y="169271"/>
            <a:ext cx="519789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CMCA Road Map </a:t>
            </a:r>
          </a:p>
          <a:p>
            <a:pPr algn="ctr"/>
            <a:r>
              <a:rPr lang="en-US" altLang="ko-KR" sz="54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to Revelation 7:9</a:t>
            </a:r>
            <a:endParaRPr lang="en-US" altLang="ko-KR" sz="54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040" y="2177390"/>
            <a:ext cx="10058400" cy="442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37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11411712" y="0"/>
            <a:ext cx="780288" cy="11887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직사각형 2"/>
          <p:cNvSpPr/>
          <p:nvPr/>
        </p:nvSpPr>
        <p:spPr>
          <a:xfrm>
            <a:off x="11533994" y="132695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</a:t>
            </a:r>
            <a:endParaRPr lang="en-US" altLang="ko-K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155863" y="82778"/>
            <a:ext cx="67946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RESEARCH UPG in Area</a:t>
            </a:r>
            <a:endParaRPr lang="en-US" altLang="ko-KR" sz="54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9105" y="922704"/>
            <a:ext cx="962826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지역 조사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지역 내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미전도종족</a:t>
            </a:r>
            <a:r>
              <a:rPr lang="ko-KR" altLang="en-US" sz="3200" dirty="0" smtClean="0">
                <a:solidFill>
                  <a:schemeClr val="bg1"/>
                </a:solidFill>
              </a:rPr>
              <a:t> 인구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통계 조사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지역 내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미전도종족을</a:t>
            </a:r>
            <a:r>
              <a:rPr lang="ko-KR" altLang="en-US" sz="3200" dirty="0" smtClean="0">
                <a:solidFill>
                  <a:schemeClr val="bg1"/>
                </a:solidFill>
              </a:rPr>
              <a:t> 대상으로 사역하는 잠재적 파트너들 파악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종족그룹</a:t>
            </a:r>
            <a:r>
              <a:rPr lang="en-US" altLang="ko-KR" sz="3200" dirty="0" smtClean="0">
                <a:solidFill>
                  <a:schemeClr val="bg1"/>
                </a:solidFill>
              </a:rPr>
              <a:t>/</a:t>
            </a:r>
            <a:r>
              <a:rPr lang="ko-KR" altLang="en-US" sz="3200" dirty="0" smtClean="0">
                <a:solidFill>
                  <a:schemeClr val="bg1"/>
                </a:solidFill>
              </a:rPr>
              <a:t>세계관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스터디</a:t>
            </a:r>
            <a:r>
              <a:rPr lang="en-US" altLang="ko-KR" sz="3200" dirty="0" smtClean="0">
                <a:solidFill>
                  <a:schemeClr val="bg1"/>
                </a:solidFill>
              </a:rPr>
              <a:t>(</a:t>
            </a:r>
            <a:r>
              <a:rPr lang="ko-KR" altLang="en-US" sz="3200" dirty="0" smtClean="0">
                <a:solidFill>
                  <a:schemeClr val="bg1"/>
                </a:solidFill>
              </a:rPr>
              <a:t>코스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계발</a:t>
            </a:r>
            <a:r>
              <a:rPr lang="en-US" altLang="ko-KR" sz="3200" dirty="0" smtClean="0">
                <a:solidFill>
                  <a:schemeClr val="bg1"/>
                </a:solidFill>
              </a:rPr>
              <a:t>)</a:t>
            </a:r>
            <a:r>
              <a:rPr lang="ko-KR" altLang="en-US" sz="3200" dirty="0" smtClean="0">
                <a:solidFill>
                  <a:schemeClr val="bg1"/>
                </a:solidFill>
              </a:rPr>
              <a:t> 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    Missions </a:t>
            </a:r>
            <a:r>
              <a:rPr lang="en-US" sz="3200" dirty="0" smtClean="0">
                <a:solidFill>
                  <a:schemeClr val="bg1"/>
                </a:solidFill>
              </a:rPr>
              <a:t>to Muslims (Friendship First)   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    Missions to Hindus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    Missions to Sikhs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    Mission to Buddhists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    Missions to Atheists…</a:t>
            </a:r>
            <a:endParaRPr lang="en-US" altLang="ko-KR" sz="32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데이터 자료화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UPG</a:t>
            </a:r>
            <a:r>
              <a:rPr lang="ko-KR" altLang="en-US" sz="3200" dirty="0" smtClean="0">
                <a:solidFill>
                  <a:schemeClr val="bg1"/>
                </a:solidFill>
              </a:rPr>
              <a:t>를 위한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기도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동원 기획</a:t>
            </a:r>
            <a:endParaRPr lang="en-CA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53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11411712" y="0"/>
            <a:ext cx="780288" cy="11887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직사각형 2"/>
          <p:cNvSpPr/>
          <p:nvPr/>
        </p:nvSpPr>
        <p:spPr>
          <a:xfrm>
            <a:off x="11533993" y="13269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</a:t>
            </a:r>
            <a:endParaRPr lang="en-US" altLang="ko-K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391379" y="82778"/>
            <a:ext cx="63236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</a:t>
            </a:r>
            <a:r>
              <a:rPr lang="en-US" altLang="ko-KR" sz="54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AISING AWARENESS</a:t>
            </a:r>
            <a:endParaRPr lang="en-US" altLang="ko-KR" sz="54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03073" y="1154594"/>
            <a:ext cx="1038892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지역교회에 </a:t>
            </a:r>
            <a:r>
              <a:rPr lang="en-US" altLang="ko-KR" sz="3200" dirty="0" smtClean="0">
                <a:solidFill>
                  <a:schemeClr val="bg1"/>
                </a:solidFill>
              </a:rPr>
              <a:t>1</a:t>
            </a:r>
            <a:r>
              <a:rPr lang="ko-KR" altLang="en-US" sz="3200" dirty="0" smtClean="0">
                <a:solidFill>
                  <a:schemeClr val="bg1"/>
                </a:solidFill>
              </a:rPr>
              <a:t>일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세미나 </a:t>
            </a:r>
            <a:r>
              <a:rPr lang="en-US" altLang="ko-KR" sz="3200" dirty="0" smtClean="0">
                <a:solidFill>
                  <a:schemeClr val="bg1"/>
                </a:solidFill>
              </a:rPr>
              <a:t>CMCA </a:t>
            </a:r>
            <a:r>
              <a:rPr lang="ko-KR" altLang="en-US" sz="3200" dirty="0" smtClean="0">
                <a:solidFill>
                  <a:schemeClr val="bg1"/>
                </a:solidFill>
              </a:rPr>
              <a:t>사역소개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r>
              <a:rPr lang="ko-KR" altLang="en-US" sz="3200" dirty="0" smtClean="0">
                <a:solidFill>
                  <a:schemeClr val="bg1"/>
                </a:solidFill>
              </a:rPr>
              <a:t> </a:t>
            </a:r>
            <a:r>
              <a:rPr lang="en-US" altLang="ko-KR" sz="3200" dirty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 CMCA MINISTRIES EXPOSURE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지역 교회 대상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다민족 사역 훈련 학교</a:t>
            </a:r>
            <a:r>
              <a:rPr lang="en-US" altLang="ko-KR" sz="3200" dirty="0" smtClean="0">
                <a:solidFill>
                  <a:schemeClr val="bg1"/>
                </a:solidFill>
              </a:rPr>
              <a:t>(7</a:t>
            </a:r>
            <a:r>
              <a:rPr lang="ko-KR" altLang="en-US" sz="3200" dirty="0" smtClean="0">
                <a:solidFill>
                  <a:schemeClr val="bg1"/>
                </a:solidFill>
              </a:rPr>
              <a:t>주 </a:t>
            </a:r>
            <a:r>
              <a:rPr lang="en-US" altLang="ko-KR" sz="3200" dirty="0" smtClean="0">
                <a:solidFill>
                  <a:schemeClr val="bg1"/>
                </a:solidFill>
              </a:rPr>
              <a:t>+ 1</a:t>
            </a:r>
            <a:r>
              <a:rPr lang="ko-KR" altLang="en-US" sz="3200" dirty="0" smtClean="0">
                <a:solidFill>
                  <a:schemeClr val="bg1"/>
                </a:solidFill>
              </a:rPr>
              <a:t>일 수련회</a:t>
            </a:r>
            <a:r>
              <a:rPr lang="en-US" altLang="ko-KR" sz="3200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altLang="ko-KR" sz="3200" dirty="0" smtClean="0">
                <a:solidFill>
                  <a:srgbClr val="FF0000"/>
                </a:solidFill>
              </a:rPr>
              <a:t>   </a:t>
            </a:r>
            <a:r>
              <a:rPr lang="en-US" altLang="ko-KR" sz="4000" dirty="0" smtClean="0">
                <a:solidFill>
                  <a:srgbClr val="FF0000"/>
                </a:solidFill>
              </a:rPr>
              <a:t>M</a:t>
            </a:r>
            <a:r>
              <a:rPr lang="en-US" altLang="ko-KR" sz="3200" dirty="0" smtClean="0">
                <a:solidFill>
                  <a:schemeClr val="bg1"/>
                </a:solidFill>
              </a:rPr>
              <a:t>osaic </a:t>
            </a:r>
            <a:r>
              <a:rPr lang="en-US" altLang="ko-KR" sz="4000" dirty="0" smtClean="0">
                <a:solidFill>
                  <a:srgbClr val="FF0000"/>
                </a:solidFill>
              </a:rPr>
              <a:t>M</a:t>
            </a:r>
            <a:r>
              <a:rPr lang="en-US" altLang="ko-KR" sz="3200" dirty="0" smtClean="0">
                <a:solidFill>
                  <a:schemeClr val="bg1"/>
                </a:solidFill>
              </a:rPr>
              <a:t>inistry </a:t>
            </a:r>
            <a:r>
              <a:rPr lang="en-US" altLang="ko-KR" sz="4000" dirty="0" smtClean="0">
                <a:solidFill>
                  <a:srgbClr val="FF0000"/>
                </a:solidFill>
              </a:rPr>
              <a:t>D</a:t>
            </a:r>
            <a:r>
              <a:rPr lang="en-US" altLang="ko-KR" sz="3200" dirty="0" smtClean="0">
                <a:solidFill>
                  <a:schemeClr val="bg1"/>
                </a:solidFill>
              </a:rPr>
              <a:t>iscipleship </a:t>
            </a:r>
            <a:r>
              <a:rPr lang="en-CA" altLang="ko-KR" sz="4000" dirty="0" smtClean="0">
                <a:solidFill>
                  <a:srgbClr val="FF0000"/>
                </a:solidFill>
              </a:rPr>
              <a:t>S</a:t>
            </a:r>
            <a:r>
              <a:rPr lang="en-CA" altLang="ko-KR" sz="3200" dirty="0" smtClean="0">
                <a:solidFill>
                  <a:schemeClr val="bg1"/>
                </a:solidFill>
              </a:rPr>
              <a:t>chool; </a:t>
            </a:r>
            <a:r>
              <a:rPr lang="ko-KR" altLang="en-US" sz="3200" dirty="0" smtClean="0">
                <a:solidFill>
                  <a:schemeClr val="bg1"/>
                </a:solidFill>
              </a:rPr>
              <a:t>종족교회</a:t>
            </a:r>
            <a:r>
              <a:rPr lang="en-US" altLang="ko-KR" sz="3200" dirty="0" smtClean="0">
                <a:solidFill>
                  <a:schemeClr val="bg1"/>
                </a:solidFill>
              </a:rPr>
              <a:t>, incubating </a:t>
            </a:r>
          </a:p>
          <a:p>
            <a:r>
              <a:rPr lang="en-US" altLang="ko-KR" sz="3200" dirty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  groups, </a:t>
            </a:r>
            <a:r>
              <a:rPr lang="en-CA" altLang="ko-KR" sz="3200" dirty="0" smtClean="0">
                <a:solidFill>
                  <a:schemeClr val="bg1"/>
                </a:solidFill>
              </a:rPr>
              <a:t>Mosaic Ministry Cases </a:t>
            </a:r>
            <a:r>
              <a:rPr lang="ko-KR" altLang="en-US" sz="3200" dirty="0" smtClean="0">
                <a:solidFill>
                  <a:schemeClr val="bg1"/>
                </a:solidFill>
              </a:rPr>
              <a:t>소개 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다민족 문화 잔치 </a:t>
            </a:r>
            <a:r>
              <a:rPr lang="en-US" sz="3200" dirty="0" smtClean="0">
                <a:solidFill>
                  <a:schemeClr val="bg1"/>
                </a:solidFill>
              </a:rPr>
              <a:t>Mosaic Cultural Festival in Christ </a:t>
            </a:r>
          </a:p>
          <a:p>
            <a:r>
              <a:rPr lang="ko-KR" altLang="en-US" sz="3200" dirty="0" smtClean="0">
                <a:solidFill>
                  <a:schemeClr val="bg1"/>
                </a:solidFill>
              </a:rPr>
              <a:t>   한국 문화 소개</a:t>
            </a:r>
            <a:r>
              <a:rPr lang="en-US" altLang="ko-KR" sz="3200" dirty="0" smtClean="0">
                <a:solidFill>
                  <a:schemeClr val="bg1"/>
                </a:solidFill>
              </a:rPr>
              <a:t>(ONE STORY expressed in every culture) </a:t>
            </a:r>
            <a:endParaRPr lang="en-US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bg1"/>
                </a:solidFill>
              </a:rPr>
              <a:t>UPG</a:t>
            </a:r>
            <a:r>
              <a:rPr lang="ko-KR" altLang="en-US" sz="3200" dirty="0" smtClean="0">
                <a:solidFill>
                  <a:schemeClr val="bg1"/>
                </a:solidFill>
              </a:rPr>
              <a:t>에 대한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세미나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포럼 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bg1"/>
                </a:solidFill>
              </a:rPr>
              <a:t>UPG</a:t>
            </a:r>
            <a:r>
              <a:rPr lang="ko-KR" altLang="en-US" sz="3200" dirty="0" smtClean="0">
                <a:solidFill>
                  <a:schemeClr val="bg1"/>
                </a:solidFill>
              </a:rPr>
              <a:t>를 위한 기도 운동</a:t>
            </a:r>
            <a:r>
              <a:rPr lang="en-US" altLang="ko-KR" sz="3200" dirty="0" smtClean="0">
                <a:solidFill>
                  <a:schemeClr val="bg1"/>
                </a:solidFill>
              </a:rPr>
              <a:t>;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무슬림들을</a:t>
            </a:r>
            <a:r>
              <a:rPr lang="ko-KR" altLang="en-US" sz="3200" dirty="0" smtClean="0">
                <a:solidFill>
                  <a:schemeClr val="bg1"/>
                </a:solidFill>
              </a:rPr>
              <a:t> 위해 라마단 </a:t>
            </a:r>
            <a:r>
              <a:rPr lang="en-US" altLang="ko-KR" sz="3200" dirty="0" smtClean="0">
                <a:solidFill>
                  <a:schemeClr val="bg1"/>
                </a:solidFill>
              </a:rPr>
              <a:t>30</a:t>
            </a:r>
            <a:r>
              <a:rPr lang="ko-KR" altLang="en-US" sz="3200" dirty="0" smtClean="0">
                <a:solidFill>
                  <a:schemeClr val="bg1"/>
                </a:solidFill>
              </a:rPr>
              <a:t>일간 기도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빛의 축제 동안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힌두인들을</a:t>
            </a:r>
            <a:r>
              <a:rPr lang="ko-KR" altLang="en-US" sz="3200" dirty="0" smtClean="0">
                <a:solidFill>
                  <a:schemeClr val="bg1"/>
                </a:solidFill>
              </a:rPr>
              <a:t> 위해 </a:t>
            </a:r>
            <a:r>
              <a:rPr lang="en-US" altLang="ko-KR" sz="3200" dirty="0" smtClean="0">
                <a:solidFill>
                  <a:schemeClr val="bg1"/>
                </a:solidFill>
              </a:rPr>
              <a:t>15</a:t>
            </a:r>
            <a:r>
              <a:rPr lang="ko-KR" altLang="en-US" sz="3200" dirty="0" smtClean="0">
                <a:solidFill>
                  <a:schemeClr val="bg1"/>
                </a:solidFill>
              </a:rPr>
              <a:t>일 기도</a:t>
            </a:r>
            <a:r>
              <a:rPr lang="en-US" altLang="ko-KR" sz="3200" dirty="0" smtClean="0">
                <a:solidFill>
                  <a:schemeClr val="bg1"/>
                </a:solidFill>
              </a:rPr>
              <a:t>…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데이터화</a:t>
            </a:r>
            <a:r>
              <a:rPr lang="en-US" altLang="ko-KR" sz="3200" dirty="0" smtClean="0">
                <a:solidFill>
                  <a:schemeClr val="bg1"/>
                </a:solidFill>
              </a:rPr>
              <a:t>(</a:t>
            </a:r>
            <a:r>
              <a:rPr lang="ko-KR" altLang="en-US" sz="3200" dirty="0" smtClean="0">
                <a:solidFill>
                  <a:schemeClr val="bg1"/>
                </a:solidFill>
              </a:rPr>
              <a:t>인터넷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앱</a:t>
            </a:r>
            <a:r>
              <a:rPr lang="ko-KR" altLang="en-US" sz="3200" dirty="0" smtClean="0">
                <a:solidFill>
                  <a:schemeClr val="bg1"/>
                </a:solidFill>
              </a:rPr>
              <a:t> 등</a:t>
            </a:r>
            <a:r>
              <a:rPr lang="en-US" altLang="ko-KR" sz="3200" dirty="0" smtClean="0">
                <a:solidFill>
                  <a:schemeClr val="bg1"/>
                </a:solidFill>
              </a:rPr>
              <a:t>)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endParaRPr lang="en-CA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96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11411712" y="0"/>
            <a:ext cx="780288" cy="11887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직사각형 2"/>
          <p:cNvSpPr/>
          <p:nvPr/>
        </p:nvSpPr>
        <p:spPr>
          <a:xfrm>
            <a:off x="11533993" y="13269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</a:t>
            </a:r>
            <a:endParaRPr lang="en-US" altLang="ko-K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326250" y="82778"/>
            <a:ext cx="44539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MOBILIZATION</a:t>
            </a:r>
            <a:endParaRPr lang="en-US" altLang="ko-KR" sz="54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03073" y="1006108"/>
            <a:ext cx="10388927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지역교회에서 </a:t>
            </a:r>
            <a:r>
              <a:rPr lang="en-US" altLang="ko-KR" sz="3200" dirty="0" smtClean="0">
                <a:solidFill>
                  <a:schemeClr val="bg1"/>
                </a:solidFill>
              </a:rPr>
              <a:t>CMCA </a:t>
            </a:r>
            <a:r>
              <a:rPr lang="ko-KR" altLang="en-US" sz="3200" dirty="0" smtClean="0">
                <a:solidFill>
                  <a:schemeClr val="bg1"/>
                </a:solidFill>
              </a:rPr>
              <a:t>사역 팀원 동원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r>
              <a:rPr lang="en-US" altLang="ko-KR" sz="3200" dirty="0" smtClean="0">
                <a:solidFill>
                  <a:schemeClr val="bg1"/>
                </a:solidFill>
              </a:rPr>
              <a:t>    </a:t>
            </a:r>
            <a:r>
              <a:rPr lang="ko-KR" altLang="en-US" sz="3200" dirty="0" smtClean="0">
                <a:solidFill>
                  <a:schemeClr val="bg1"/>
                </a:solidFill>
              </a:rPr>
              <a:t>기도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홍보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미디어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통</a:t>
            </a:r>
            <a:r>
              <a:rPr lang="en-US" altLang="ko-KR" sz="3200" dirty="0" smtClean="0">
                <a:solidFill>
                  <a:schemeClr val="bg1"/>
                </a:solidFill>
              </a:rPr>
              <a:t>·</a:t>
            </a:r>
            <a:r>
              <a:rPr lang="ko-KR" altLang="en-US" sz="3200" dirty="0" smtClean="0">
                <a:solidFill>
                  <a:schemeClr val="bg1"/>
                </a:solidFill>
              </a:rPr>
              <a:t>번역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문서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웹관리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행정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전도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</a:p>
          <a:p>
            <a:r>
              <a:rPr lang="en-US" altLang="ko-KR" sz="3200" dirty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   </a:t>
            </a:r>
            <a:r>
              <a:rPr lang="ko-KR" altLang="en-US" sz="3200" dirty="0" smtClean="0">
                <a:solidFill>
                  <a:schemeClr val="bg1"/>
                </a:solidFill>
              </a:rPr>
              <a:t>교육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훈련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자문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행사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재정</a:t>
            </a:r>
            <a:r>
              <a:rPr lang="en-US" altLang="ko-KR" sz="3200" dirty="0" smtClean="0">
                <a:solidFill>
                  <a:schemeClr val="bg1"/>
                </a:solidFill>
              </a:rPr>
              <a:t>,  </a:t>
            </a:r>
            <a:r>
              <a:rPr lang="ko-KR" altLang="en-US" sz="3200" dirty="0" smtClean="0">
                <a:solidFill>
                  <a:schemeClr val="bg1"/>
                </a:solidFill>
              </a:rPr>
              <a:t>교회개척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리서치</a:t>
            </a:r>
            <a:r>
              <a:rPr lang="en-US" altLang="ko-KR" sz="3200" dirty="0" smtClean="0">
                <a:solidFill>
                  <a:schemeClr val="bg1"/>
                </a:solidFill>
              </a:rPr>
              <a:t>…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지역 교회마다 </a:t>
            </a:r>
            <a:r>
              <a:rPr lang="en-US" altLang="ko-KR" sz="3200" dirty="0" smtClean="0">
                <a:solidFill>
                  <a:schemeClr val="bg1"/>
                </a:solidFill>
              </a:rPr>
              <a:t>UPG </a:t>
            </a:r>
            <a:r>
              <a:rPr lang="ko-KR" altLang="en-US" sz="3200" dirty="0" smtClean="0">
                <a:solidFill>
                  <a:schemeClr val="bg1"/>
                </a:solidFill>
              </a:rPr>
              <a:t>그룹을 위한 </a:t>
            </a:r>
            <a:r>
              <a:rPr lang="en-US" altLang="ko-KR" sz="3200" dirty="0" smtClean="0">
                <a:solidFill>
                  <a:schemeClr val="bg1"/>
                </a:solidFill>
              </a:rPr>
              <a:t>CMCA </a:t>
            </a:r>
            <a:r>
              <a:rPr lang="ko-KR" altLang="en-US" sz="3200" dirty="0" smtClean="0">
                <a:solidFill>
                  <a:schemeClr val="bg1"/>
                </a:solidFill>
              </a:rPr>
              <a:t>기도 모임 세우기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r>
              <a:rPr lang="en-US" altLang="ko-KR" sz="3200" dirty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   </a:t>
            </a:r>
            <a:r>
              <a:rPr lang="ko-KR" altLang="en-US" sz="3200" dirty="0" smtClean="0">
                <a:solidFill>
                  <a:schemeClr val="bg1"/>
                </a:solidFill>
              </a:rPr>
              <a:t>종족교회를 위한 기도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r>
              <a:rPr lang="en-US" altLang="ko-KR" sz="3200" dirty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   </a:t>
            </a:r>
            <a:r>
              <a:rPr lang="ko-KR" altLang="en-US" sz="3200" dirty="0" smtClean="0">
                <a:solidFill>
                  <a:schemeClr val="bg1"/>
                </a:solidFill>
              </a:rPr>
              <a:t>미전도 종족을 위한 기도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r>
              <a:rPr lang="en-US" altLang="ko-KR" sz="3200" dirty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   </a:t>
            </a:r>
            <a:r>
              <a:rPr lang="ko-KR" altLang="en-US" sz="3200" dirty="0" smtClean="0">
                <a:solidFill>
                  <a:schemeClr val="bg1"/>
                </a:solidFill>
              </a:rPr>
              <a:t>교회개척 팀을 위한 기도</a:t>
            </a:r>
            <a:endParaRPr lang="en-US" altLang="ko-KR" sz="32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지역교회 대상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선교적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삶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기본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교육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훈련</a:t>
            </a:r>
            <a:r>
              <a:rPr lang="en-US" altLang="ko-KR" sz="3200" dirty="0" smtClean="0">
                <a:solidFill>
                  <a:schemeClr val="bg1"/>
                </a:solidFill>
              </a:rPr>
              <a:t>(6</a:t>
            </a:r>
            <a:r>
              <a:rPr lang="ko-KR" altLang="en-US" sz="3200" dirty="0" smtClean="0">
                <a:solidFill>
                  <a:schemeClr val="bg1"/>
                </a:solidFill>
              </a:rPr>
              <a:t>주</a:t>
            </a:r>
            <a:r>
              <a:rPr lang="en-US" altLang="ko-KR" sz="3200" dirty="0" smtClean="0">
                <a:solidFill>
                  <a:schemeClr val="bg1"/>
                </a:solidFill>
              </a:rPr>
              <a:t>+</a:t>
            </a:r>
            <a:r>
              <a:rPr lang="ko-KR" altLang="en-US" sz="3200" dirty="0" smtClean="0">
                <a:solidFill>
                  <a:schemeClr val="bg1"/>
                </a:solidFill>
              </a:rPr>
              <a:t>현장실습</a:t>
            </a:r>
            <a:r>
              <a:rPr lang="en-US" altLang="ko-KR" sz="3200" dirty="0" smtClean="0">
                <a:solidFill>
                  <a:schemeClr val="bg1"/>
                </a:solidFill>
              </a:rPr>
              <a:t>)</a:t>
            </a:r>
            <a:r>
              <a:rPr lang="ko-KR" altLang="en-US" sz="3200" dirty="0" smtClean="0">
                <a:solidFill>
                  <a:schemeClr val="bg1"/>
                </a:solidFill>
              </a:rPr>
              <a:t>  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  </a:t>
            </a:r>
            <a:r>
              <a:rPr lang="en-US" sz="4000" dirty="0" smtClean="0">
                <a:solidFill>
                  <a:srgbClr val="FF0000"/>
                </a:solidFill>
              </a:rPr>
              <a:t>L</a:t>
            </a:r>
            <a:r>
              <a:rPr lang="en-US" sz="3200" dirty="0" smtClean="0">
                <a:solidFill>
                  <a:schemeClr val="bg1"/>
                </a:solidFill>
              </a:rPr>
              <a:t>IFE </a:t>
            </a:r>
            <a:r>
              <a:rPr lang="en-US" sz="4000" dirty="0" smtClean="0">
                <a:solidFill>
                  <a:srgbClr val="FF0000"/>
                </a:solidFill>
              </a:rPr>
              <a:t>A</a:t>
            </a:r>
            <a:r>
              <a:rPr lang="en-US" sz="3200" dirty="0" smtClean="0">
                <a:solidFill>
                  <a:schemeClr val="bg1"/>
                </a:solidFill>
              </a:rPr>
              <a:t>S </a:t>
            </a:r>
            <a:r>
              <a:rPr lang="en-US" sz="4000" dirty="0" smtClean="0">
                <a:solidFill>
                  <a:srgbClr val="FF0000"/>
                </a:solidFill>
              </a:rPr>
              <a:t>M</a:t>
            </a:r>
            <a:r>
              <a:rPr lang="en-US" sz="3200" dirty="0" smtClean="0">
                <a:solidFill>
                  <a:schemeClr val="bg1"/>
                </a:solidFill>
              </a:rPr>
              <a:t>ISSION </a:t>
            </a:r>
            <a:r>
              <a:rPr lang="en-US" sz="4000" dirty="0" smtClean="0">
                <a:solidFill>
                  <a:srgbClr val="FF0000"/>
                </a:solidFill>
              </a:rPr>
              <a:t>B</a:t>
            </a:r>
            <a:r>
              <a:rPr lang="en-US" sz="3200" dirty="0" smtClean="0">
                <a:solidFill>
                  <a:schemeClr val="bg1"/>
                </a:solidFill>
              </a:rPr>
              <a:t>ASIC </a:t>
            </a:r>
            <a:r>
              <a:rPr lang="en-US" sz="3200" dirty="0" smtClean="0">
                <a:solidFill>
                  <a:srgbClr val="FF0000"/>
                </a:solidFill>
              </a:rPr>
              <a:t>SCHOOL </a:t>
            </a:r>
          </a:p>
          <a:p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  </a:t>
            </a:r>
            <a:r>
              <a:rPr lang="en-US" sz="3200" dirty="0" smtClean="0">
                <a:solidFill>
                  <a:schemeClr val="bg1"/>
                </a:solidFill>
              </a:rPr>
              <a:t>for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Following </a:t>
            </a:r>
            <a:r>
              <a:rPr lang="en-CA" altLang="ko-KR" sz="3200" dirty="0">
                <a:solidFill>
                  <a:schemeClr val="bg1"/>
                </a:solidFill>
              </a:rPr>
              <a:t>J</a:t>
            </a:r>
            <a:r>
              <a:rPr lang="en-CA" altLang="ko-KR" sz="3200" dirty="0" smtClean="0">
                <a:solidFill>
                  <a:schemeClr val="bg1"/>
                </a:solidFill>
              </a:rPr>
              <a:t>esus</a:t>
            </a:r>
            <a:r>
              <a:rPr lang="ko-KR" altLang="en-US" sz="3200" dirty="0" smtClean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&amp; Fishing for people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지역교회 대상 </a:t>
            </a:r>
            <a:r>
              <a:rPr lang="en-US" altLang="ko-KR" sz="4000" dirty="0" smtClean="0">
                <a:solidFill>
                  <a:srgbClr val="FF0000"/>
                </a:solidFill>
              </a:rPr>
              <a:t>F</a:t>
            </a:r>
            <a:r>
              <a:rPr lang="en-US" altLang="ko-KR" sz="3200" dirty="0" smtClean="0">
                <a:solidFill>
                  <a:schemeClr val="bg1"/>
                </a:solidFill>
              </a:rPr>
              <a:t>riendship </a:t>
            </a:r>
            <a:r>
              <a:rPr lang="en-CA" altLang="ko-KR" sz="4000" dirty="0">
                <a:solidFill>
                  <a:srgbClr val="FF0000"/>
                </a:solidFill>
              </a:rPr>
              <a:t>F</a:t>
            </a:r>
            <a:r>
              <a:rPr lang="en-CA" altLang="ko-KR" sz="3200" dirty="0" smtClean="0">
                <a:solidFill>
                  <a:schemeClr val="bg1"/>
                </a:solidFill>
              </a:rPr>
              <a:t>irst</a:t>
            </a:r>
            <a:r>
              <a:rPr lang="ko-KR" altLang="en-US" sz="3200" dirty="0" smtClean="0">
                <a:solidFill>
                  <a:schemeClr val="bg1"/>
                </a:solidFill>
              </a:rPr>
              <a:t> 코스 운영</a:t>
            </a:r>
            <a:r>
              <a:rPr lang="en-CA" altLang="ko-KR" sz="3200" dirty="0" smtClean="0">
                <a:solidFill>
                  <a:schemeClr val="bg1"/>
                </a:solidFill>
              </a:rPr>
              <a:t>(6</a:t>
            </a:r>
            <a:r>
              <a:rPr lang="ko-KR" altLang="en-US" sz="3200" dirty="0" smtClean="0">
                <a:solidFill>
                  <a:schemeClr val="bg1"/>
                </a:solidFill>
              </a:rPr>
              <a:t>주</a:t>
            </a:r>
            <a:r>
              <a:rPr lang="en-US" altLang="ko-KR" sz="3200" dirty="0" smtClean="0">
                <a:solidFill>
                  <a:schemeClr val="bg1"/>
                </a:solidFill>
              </a:rPr>
              <a:t>+</a:t>
            </a:r>
            <a:r>
              <a:rPr lang="ko-KR" altLang="en-US" sz="3200" dirty="0" smtClean="0">
                <a:solidFill>
                  <a:schemeClr val="bg1"/>
                </a:solidFill>
              </a:rPr>
              <a:t>현장실습</a:t>
            </a:r>
            <a:r>
              <a:rPr lang="en-US" altLang="ko-KR" sz="3200" dirty="0" smtClean="0">
                <a:solidFill>
                  <a:schemeClr val="bg1"/>
                </a:solidFill>
              </a:rPr>
              <a:t>)</a:t>
            </a:r>
            <a:r>
              <a:rPr lang="en-CA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 </a:t>
            </a:r>
            <a:endParaRPr lang="en-US" altLang="ko-KR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64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11411712" y="0"/>
            <a:ext cx="780288" cy="11887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직사각형 2"/>
          <p:cNvSpPr/>
          <p:nvPr/>
        </p:nvSpPr>
        <p:spPr>
          <a:xfrm>
            <a:off x="11533993" y="13269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</a:t>
            </a:r>
            <a:endParaRPr lang="en-US" altLang="ko-K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657801" y="82778"/>
            <a:ext cx="57908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CA" altLang="ko-KR" sz="5400" b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FINDING PARTNERS</a:t>
            </a:r>
            <a:endParaRPr lang="en-US" altLang="ko-KR" sz="54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91641" y="1006108"/>
            <a:ext cx="1050036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VISION CASTERS: </a:t>
            </a:r>
            <a:r>
              <a:rPr lang="ko-KR" altLang="en-US" sz="3200" dirty="0" smtClean="0">
                <a:solidFill>
                  <a:schemeClr val="bg1"/>
                </a:solidFill>
              </a:rPr>
              <a:t>지역교회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선교단체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선교사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사역</a:t>
            </a:r>
            <a:r>
              <a:rPr lang="en-US" altLang="ko-KR" sz="3200" dirty="0" smtClean="0">
                <a:solidFill>
                  <a:schemeClr val="bg1"/>
                </a:solidFill>
              </a:rPr>
              <a:t>…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선교적 삶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선교적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교회 </a:t>
            </a:r>
            <a:r>
              <a:rPr lang="ko-KR" altLang="en-US" sz="3200" dirty="0">
                <a:solidFill>
                  <a:schemeClr val="bg1"/>
                </a:solidFill>
              </a:rPr>
              <a:t>담</a:t>
            </a:r>
            <a:r>
              <a:rPr lang="ko-KR" altLang="en-US" sz="3200" dirty="0" smtClean="0">
                <a:solidFill>
                  <a:schemeClr val="bg1"/>
                </a:solidFill>
              </a:rPr>
              <a:t>론을 넘어 </a:t>
            </a:r>
            <a:r>
              <a:rPr lang="ko-KR" altLang="en-US" sz="3200" dirty="0" smtClean="0">
                <a:solidFill>
                  <a:srgbClr val="FF0000"/>
                </a:solidFill>
              </a:rPr>
              <a:t>선교적</a:t>
            </a:r>
            <a:r>
              <a:rPr lang="ko-KR" altLang="en-US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rgbClr val="FF0000"/>
                </a:solidFill>
              </a:rPr>
              <a:t>일치</a:t>
            </a:r>
            <a:r>
              <a:rPr lang="ko-KR" altLang="en-US" sz="3200" dirty="0" smtClean="0">
                <a:solidFill>
                  <a:schemeClr val="bg1"/>
                </a:solidFill>
              </a:rPr>
              <a:t>로 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r>
              <a:rPr lang="en-US" altLang="ko-KR" sz="3200" dirty="0" smtClean="0">
                <a:solidFill>
                  <a:schemeClr val="bg1"/>
                </a:solidFill>
              </a:rPr>
              <a:t>   </a:t>
            </a:r>
            <a:r>
              <a:rPr lang="ko-KR" altLang="en-US" sz="4000" dirty="0" smtClean="0">
                <a:solidFill>
                  <a:srgbClr val="FF0000"/>
                </a:solidFill>
              </a:rPr>
              <a:t>최소</a:t>
            </a:r>
            <a:r>
              <a:rPr lang="ko-KR" altLang="en-US" sz="3200" dirty="0" smtClean="0">
                <a:solidFill>
                  <a:schemeClr val="bg1"/>
                </a:solidFill>
              </a:rPr>
              <a:t>교회</a:t>
            </a:r>
            <a:r>
              <a:rPr lang="en-US" altLang="ko-KR" sz="3200" dirty="0" smtClean="0">
                <a:solidFill>
                  <a:schemeClr val="bg1"/>
                </a:solidFill>
              </a:rPr>
              <a:t>(</a:t>
            </a:r>
            <a:r>
              <a:rPr lang="ko-KR" altLang="en-US" sz="3200" dirty="0" smtClean="0">
                <a:solidFill>
                  <a:schemeClr val="bg1"/>
                </a:solidFill>
              </a:rPr>
              <a:t>선교적 삶</a:t>
            </a:r>
            <a:r>
              <a:rPr lang="en-US" altLang="ko-KR" sz="3200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altLang="ko-KR" sz="3200" dirty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  </a:t>
            </a:r>
            <a:r>
              <a:rPr lang="ko-KR" altLang="en-US" sz="3200" dirty="0" smtClean="0">
                <a:solidFill>
                  <a:schemeClr val="bg1"/>
                </a:solidFill>
              </a:rPr>
              <a:t>지역  교회</a:t>
            </a:r>
            <a:r>
              <a:rPr lang="en-US" altLang="ko-KR" sz="3200" dirty="0" smtClean="0">
                <a:solidFill>
                  <a:schemeClr val="bg1"/>
                </a:solidFill>
              </a:rPr>
              <a:t>(</a:t>
            </a:r>
            <a:r>
              <a:rPr lang="ko-KR" altLang="en-US" sz="3200" dirty="0" smtClean="0">
                <a:solidFill>
                  <a:schemeClr val="bg1"/>
                </a:solidFill>
              </a:rPr>
              <a:t>선교적 교회</a:t>
            </a:r>
            <a:r>
              <a:rPr lang="en-US" altLang="ko-KR" sz="3200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altLang="ko-KR" sz="3200" dirty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  </a:t>
            </a:r>
            <a:r>
              <a:rPr lang="ko-KR" altLang="en-US" sz="4000" dirty="0" smtClean="0">
                <a:solidFill>
                  <a:srgbClr val="FF0000"/>
                </a:solidFill>
              </a:rPr>
              <a:t>최대</a:t>
            </a:r>
            <a:r>
              <a:rPr lang="ko-KR" altLang="en-US" sz="3200" dirty="0" smtClean="0">
                <a:solidFill>
                  <a:schemeClr val="bg1"/>
                </a:solidFill>
              </a:rPr>
              <a:t>교회</a:t>
            </a:r>
            <a:r>
              <a:rPr lang="en-US" altLang="ko-KR" sz="3200" dirty="0" smtClean="0">
                <a:solidFill>
                  <a:schemeClr val="bg1"/>
                </a:solidFill>
              </a:rPr>
              <a:t>(</a:t>
            </a:r>
            <a:r>
              <a:rPr lang="ko-KR" altLang="en-US" sz="3200" dirty="0" smtClean="0">
                <a:solidFill>
                  <a:schemeClr val="bg1"/>
                </a:solidFill>
              </a:rPr>
              <a:t>선교적 일치</a:t>
            </a:r>
            <a:r>
              <a:rPr lang="en-US" altLang="ko-KR" sz="3200" dirty="0" smtClean="0">
                <a:solidFill>
                  <a:schemeClr val="bg1"/>
                </a:solidFill>
              </a:rPr>
              <a:t>):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범도시적</a:t>
            </a:r>
            <a:r>
              <a:rPr lang="ko-KR" altLang="en-US" sz="1000" dirty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교회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복음</a:t>
            </a:r>
            <a:r>
              <a:rPr lang="en-US" altLang="ko-KR" sz="10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생태계 구성 </a:t>
            </a:r>
            <a:r>
              <a:rPr lang="en-US" altLang="ko-KR" sz="3200" dirty="0" smtClean="0">
                <a:solidFill>
                  <a:schemeClr val="bg1"/>
                </a:solidFill>
              </a:rPr>
              <a:t>    </a:t>
            </a:r>
            <a:endParaRPr lang="en-US" altLang="ko-KR" sz="32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err="1" smtClean="0">
                <a:solidFill>
                  <a:schemeClr val="bg1"/>
                </a:solidFill>
              </a:rPr>
              <a:t>네트워킹하기</a:t>
            </a:r>
            <a:r>
              <a:rPr lang="en-US" altLang="ko-KR" sz="3200" dirty="0" smtClean="0">
                <a:solidFill>
                  <a:schemeClr val="bg1"/>
                </a:solidFill>
              </a:rPr>
              <a:t>(Online &amp; Offline)</a:t>
            </a:r>
            <a:r>
              <a:rPr lang="ko-KR" altLang="en-US" sz="3200" dirty="0" smtClean="0">
                <a:solidFill>
                  <a:schemeClr val="bg1"/>
                </a:solidFill>
              </a:rPr>
              <a:t> 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r>
              <a:rPr lang="en-US" altLang="ko-KR" sz="3200" dirty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  </a:t>
            </a:r>
            <a:r>
              <a:rPr lang="ko-KR" altLang="en-US" sz="3200" dirty="0" smtClean="0">
                <a:solidFill>
                  <a:schemeClr val="bg1"/>
                </a:solidFill>
              </a:rPr>
              <a:t> 모든 민족 안에 있는 거듭난 이들</a:t>
            </a:r>
            <a:r>
              <a:rPr lang="en-US" altLang="ko-KR" sz="3200" dirty="0" smtClean="0">
                <a:solidFill>
                  <a:schemeClr val="bg1"/>
                </a:solidFill>
              </a:rPr>
              <a:t>(</a:t>
            </a:r>
            <a:r>
              <a:rPr lang="ko-KR" altLang="en-US" sz="3200" dirty="0" smtClean="0">
                <a:solidFill>
                  <a:schemeClr val="bg1"/>
                </a:solidFill>
              </a:rPr>
              <a:t>지역교회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기도그룹</a:t>
            </a:r>
            <a:r>
              <a:rPr lang="en-US" altLang="ko-KR" sz="3200" dirty="0" smtClean="0">
                <a:solidFill>
                  <a:schemeClr val="bg1"/>
                </a:solidFill>
              </a:rPr>
              <a:t>,   </a:t>
            </a:r>
          </a:p>
          <a:p>
            <a:r>
              <a:rPr lang="en-US" altLang="ko-KR" sz="3200" dirty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   UPG </a:t>
            </a:r>
            <a:r>
              <a:rPr lang="ko-KR" altLang="en-US" sz="3200" dirty="0" smtClean="0">
                <a:solidFill>
                  <a:schemeClr val="bg1"/>
                </a:solidFill>
              </a:rPr>
              <a:t>안의 교제 그룹 및 개인</a:t>
            </a:r>
            <a:r>
              <a:rPr lang="en-US" altLang="ko-KR" sz="3200" dirty="0" smtClean="0">
                <a:solidFill>
                  <a:schemeClr val="bg1"/>
                </a:solidFill>
              </a:rPr>
              <a:t>, New Comers)</a:t>
            </a:r>
            <a:r>
              <a:rPr lang="ko-KR" altLang="en-US" sz="3200" dirty="0" smtClean="0">
                <a:solidFill>
                  <a:schemeClr val="bg1"/>
                </a:solidFill>
              </a:rPr>
              <a:t>을 연결하기 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UPG </a:t>
            </a:r>
            <a:r>
              <a:rPr lang="ko-KR" altLang="en-US" sz="3200" dirty="0" smtClean="0">
                <a:solidFill>
                  <a:schemeClr val="bg1"/>
                </a:solidFill>
              </a:rPr>
              <a:t>안의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>
                <a:solidFill>
                  <a:schemeClr val="bg1"/>
                </a:solidFill>
              </a:rPr>
              <a:t>잠</a:t>
            </a:r>
            <a:r>
              <a:rPr lang="ko-KR" altLang="en-US" sz="3200" dirty="0" smtClean="0">
                <a:solidFill>
                  <a:schemeClr val="bg1"/>
                </a:solidFill>
              </a:rPr>
              <a:t>재적 리더를 파악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연결하여 교제하기 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다민족 신자들로 구성된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전도팀</a:t>
            </a:r>
            <a:r>
              <a:rPr lang="en-US" altLang="ko-KR" sz="3200" dirty="0" smtClean="0">
                <a:solidFill>
                  <a:schemeClr val="bg1"/>
                </a:solidFill>
              </a:rPr>
              <a:t>(BLESS)</a:t>
            </a:r>
            <a:r>
              <a:rPr lang="ko-KR" altLang="en-US" sz="3200" dirty="0" smtClean="0">
                <a:solidFill>
                  <a:schemeClr val="bg1"/>
                </a:solidFill>
              </a:rPr>
              <a:t>을 통해 </a:t>
            </a:r>
            <a:r>
              <a:rPr lang="en-US" altLang="ko-KR" sz="3200" dirty="0" smtClean="0">
                <a:solidFill>
                  <a:schemeClr val="bg1"/>
                </a:solidFill>
              </a:rPr>
              <a:t>UPG </a:t>
            </a:r>
            <a:r>
              <a:rPr lang="ko-KR" altLang="en-US" sz="3200" dirty="0" smtClean="0">
                <a:solidFill>
                  <a:schemeClr val="bg1"/>
                </a:solidFill>
              </a:rPr>
              <a:t>그룹 별로 각각의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밀집 지역에 정규적으로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아웃리치하기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 </a:t>
            </a:r>
            <a:endParaRPr lang="en-US" altLang="ko-KR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98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11411712" y="0"/>
            <a:ext cx="780288" cy="11887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직사각형 2"/>
          <p:cNvSpPr/>
          <p:nvPr/>
        </p:nvSpPr>
        <p:spPr>
          <a:xfrm>
            <a:off x="11533994" y="132695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5</a:t>
            </a:r>
            <a:endParaRPr lang="en-US" altLang="ko-K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916445" y="82778"/>
            <a:ext cx="72735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EDUCATION &amp; TRAINING</a:t>
            </a:r>
            <a:endParaRPr lang="en-US" altLang="ko-KR" sz="54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23060" y="1006108"/>
            <a:ext cx="1050036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GOSPEL CONVERSATIONS TRAINING(1</a:t>
            </a:r>
            <a:r>
              <a:rPr lang="ko-KR" altLang="en-US" sz="3200" dirty="0" smtClean="0">
                <a:solidFill>
                  <a:schemeClr val="bg1"/>
                </a:solidFill>
              </a:rPr>
              <a:t>일 복음 대화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훈련</a:t>
            </a:r>
            <a:r>
              <a:rPr lang="en-US" altLang="ko-KR" sz="3200" dirty="0" smtClean="0">
                <a:solidFill>
                  <a:schemeClr val="bg1"/>
                </a:solidFill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BREAKTHROUGH MISSIONS TRANING(</a:t>
            </a:r>
            <a:r>
              <a:rPr lang="ko-KR" altLang="en-US" sz="3200" dirty="0" smtClean="0">
                <a:solidFill>
                  <a:schemeClr val="bg1"/>
                </a:solidFill>
              </a:rPr>
              <a:t>돌파구 선교 훈련</a:t>
            </a:r>
            <a:r>
              <a:rPr lang="en-US" altLang="ko-KR" sz="3200" dirty="0" smtClean="0">
                <a:solidFill>
                  <a:schemeClr val="bg1"/>
                </a:solidFill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Ethnic Church Leaders’ Sharing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UPG </a:t>
            </a:r>
            <a:r>
              <a:rPr lang="ko-KR" altLang="en-US" sz="3200" dirty="0" smtClean="0">
                <a:solidFill>
                  <a:schemeClr val="bg1"/>
                </a:solidFill>
              </a:rPr>
              <a:t>종교 </a:t>
            </a:r>
            <a:r>
              <a:rPr lang="ko-KR" altLang="en-US" sz="3200" dirty="0">
                <a:solidFill>
                  <a:schemeClr val="bg1"/>
                </a:solidFill>
              </a:rPr>
              <a:t>영</a:t>
            </a:r>
            <a:r>
              <a:rPr lang="ko-KR" altLang="en-US" sz="3200" dirty="0" smtClean="0">
                <a:solidFill>
                  <a:schemeClr val="bg1"/>
                </a:solidFill>
              </a:rPr>
              <a:t>역별 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세미나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및 포럼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r>
              <a:rPr lang="en-US" altLang="ko-KR" sz="3200" dirty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  </a:t>
            </a:r>
            <a:r>
              <a:rPr lang="ko-KR" altLang="en-US" sz="3200" dirty="0" smtClean="0">
                <a:solidFill>
                  <a:schemeClr val="bg1"/>
                </a:solidFill>
              </a:rPr>
              <a:t>종족 종교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힌두교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무신론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이슬람</a:t>
            </a:r>
            <a:r>
              <a:rPr lang="en-US" altLang="ko-KR" sz="3200" dirty="0" smtClean="0">
                <a:solidFill>
                  <a:schemeClr val="bg1"/>
                </a:solidFill>
              </a:rPr>
              <a:t>,</a:t>
            </a:r>
            <a:r>
              <a:rPr lang="ko-KR" altLang="en-US" sz="3200" dirty="0" smtClean="0">
                <a:solidFill>
                  <a:schemeClr val="bg1"/>
                </a:solidFill>
              </a:rPr>
              <a:t>불교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시크교</a:t>
            </a:r>
            <a:r>
              <a:rPr lang="en-US" altLang="ko-KR" sz="3200" dirty="0" smtClean="0">
                <a:solidFill>
                  <a:schemeClr val="bg1"/>
                </a:solidFill>
              </a:rPr>
              <a:t>…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Purpose-driven Church &amp; Life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Disciple Making Movement(Discovery Bible Study)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Church Planting Movement(Training for Trainers)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The Last Reformation Movement(Power Evangelism)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#</a:t>
            </a:r>
            <a:r>
              <a:rPr lang="en-US" altLang="ko-KR" sz="3200" dirty="0" err="1" smtClean="0">
                <a:solidFill>
                  <a:schemeClr val="bg1"/>
                </a:solidFill>
              </a:rPr>
              <a:t>NoPlaceLeft</a:t>
            </a:r>
            <a:r>
              <a:rPr lang="ko-KR" altLang="en-US" sz="3200" dirty="0" smtClean="0">
                <a:solidFill>
                  <a:schemeClr val="bg1"/>
                </a:solidFill>
              </a:rPr>
              <a:t> </a:t>
            </a:r>
            <a:r>
              <a:rPr lang="en-CA" altLang="ko-KR" sz="3200" dirty="0" smtClean="0">
                <a:solidFill>
                  <a:schemeClr val="bg1"/>
                </a:solidFill>
              </a:rPr>
              <a:t>Movement(Movement Multiplication)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2414now.net</a:t>
            </a:r>
            <a:endParaRPr lang="en-CA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SOMA, DOVE, CITY TO CITY…..</a:t>
            </a:r>
            <a:r>
              <a:rPr lang="ko-KR" altLang="en-US" sz="3200" dirty="0" smtClean="0">
                <a:solidFill>
                  <a:schemeClr val="bg1"/>
                </a:solidFill>
              </a:rPr>
              <a:t> </a:t>
            </a:r>
            <a:endParaRPr lang="en-US" altLang="ko-KR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69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11411712" y="0"/>
            <a:ext cx="780288" cy="11887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직사각형 2"/>
          <p:cNvSpPr/>
          <p:nvPr/>
        </p:nvSpPr>
        <p:spPr>
          <a:xfrm>
            <a:off x="11363274" y="132695"/>
            <a:ext cx="877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5a</a:t>
            </a:r>
            <a:endParaRPr lang="en-US" altLang="ko-K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040597" y="82778"/>
            <a:ext cx="90252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PARTNERSHIP &amp; NETWORKING</a:t>
            </a:r>
            <a:endParaRPr lang="en-US" altLang="ko-KR" sz="54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91640" y="922704"/>
            <a:ext cx="1050036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Sponsoring Churches(Mission agencies)</a:t>
            </a:r>
            <a:r>
              <a:rPr lang="ko-KR" altLang="en-US" sz="3200" dirty="0" smtClean="0">
                <a:solidFill>
                  <a:schemeClr val="bg1"/>
                </a:solidFill>
              </a:rPr>
              <a:t>와 </a:t>
            </a:r>
            <a:r>
              <a:rPr lang="en-US" altLang="ko-KR" sz="3200" dirty="0" smtClean="0">
                <a:solidFill>
                  <a:schemeClr val="bg1"/>
                </a:solidFill>
              </a:rPr>
              <a:t>UPG </a:t>
            </a:r>
            <a:r>
              <a:rPr lang="ko-KR" altLang="en-US" sz="3200" dirty="0" smtClean="0">
                <a:solidFill>
                  <a:schemeClr val="bg1"/>
                </a:solidFill>
              </a:rPr>
              <a:t>연결 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UPG(</a:t>
            </a:r>
            <a:r>
              <a:rPr lang="ko-KR" altLang="en-US" sz="3200" dirty="0" smtClean="0">
                <a:solidFill>
                  <a:schemeClr val="bg1"/>
                </a:solidFill>
              </a:rPr>
              <a:t>개인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그룹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교회</a:t>
            </a:r>
            <a:r>
              <a:rPr lang="en-US" altLang="ko-KR" sz="3200" dirty="0" smtClean="0">
                <a:solidFill>
                  <a:schemeClr val="bg1"/>
                </a:solidFill>
              </a:rPr>
              <a:t>)</a:t>
            </a:r>
            <a:r>
              <a:rPr lang="ko-KR" altLang="en-US" sz="3200" dirty="0" smtClean="0">
                <a:solidFill>
                  <a:schemeClr val="bg1"/>
                </a:solidFill>
              </a:rPr>
              <a:t>와 직접적으로 관계를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맺고 계속 교제해 나가도록 후원 파트너들</a:t>
            </a:r>
            <a:r>
              <a:rPr lang="en-US" altLang="ko-KR" sz="3200" dirty="0" smtClean="0">
                <a:solidFill>
                  <a:schemeClr val="bg1"/>
                </a:solidFill>
              </a:rPr>
              <a:t>(</a:t>
            </a:r>
            <a:r>
              <a:rPr lang="ko-KR" altLang="en-US" sz="3200" dirty="0" smtClean="0">
                <a:solidFill>
                  <a:schemeClr val="bg1"/>
                </a:solidFill>
              </a:rPr>
              <a:t>지역교회</a:t>
            </a:r>
            <a:r>
              <a:rPr lang="en-US" altLang="ko-KR" sz="3200" dirty="0" smtClean="0">
                <a:solidFill>
                  <a:schemeClr val="bg1"/>
                </a:solidFill>
              </a:rPr>
              <a:t>)</a:t>
            </a:r>
            <a:r>
              <a:rPr lang="ko-KR" altLang="en-US" sz="3200" dirty="0" smtClean="0">
                <a:solidFill>
                  <a:schemeClr val="bg1"/>
                </a:solidFill>
              </a:rPr>
              <a:t>을 섬김 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UPG(</a:t>
            </a:r>
            <a:r>
              <a:rPr lang="ko-KR" altLang="en-US" sz="3200" dirty="0" smtClean="0">
                <a:solidFill>
                  <a:schemeClr val="bg1"/>
                </a:solidFill>
              </a:rPr>
              <a:t>개인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그룹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교회</a:t>
            </a:r>
            <a:r>
              <a:rPr lang="en-US" altLang="ko-KR" sz="3200" dirty="0" smtClean="0">
                <a:solidFill>
                  <a:schemeClr val="bg1"/>
                </a:solidFill>
              </a:rPr>
              <a:t>) </a:t>
            </a:r>
            <a:r>
              <a:rPr lang="ko-KR" altLang="en-US" sz="3200" dirty="0" smtClean="0">
                <a:solidFill>
                  <a:schemeClr val="bg1"/>
                </a:solidFill>
              </a:rPr>
              <a:t>가 후원 파트너들</a:t>
            </a:r>
            <a:r>
              <a:rPr lang="en-US" altLang="ko-KR" sz="3200" dirty="0" smtClean="0">
                <a:solidFill>
                  <a:schemeClr val="bg1"/>
                </a:solidFill>
              </a:rPr>
              <a:t>(</a:t>
            </a:r>
            <a:r>
              <a:rPr lang="ko-KR" altLang="en-US" sz="3200" dirty="0" smtClean="0">
                <a:solidFill>
                  <a:schemeClr val="bg1"/>
                </a:solidFill>
              </a:rPr>
              <a:t>지역교회</a:t>
            </a:r>
            <a:r>
              <a:rPr lang="en-US" altLang="ko-KR" sz="3200" dirty="0" smtClean="0">
                <a:solidFill>
                  <a:schemeClr val="bg1"/>
                </a:solidFill>
              </a:rPr>
              <a:t>)</a:t>
            </a:r>
            <a:r>
              <a:rPr lang="ko-KR" altLang="en-US" sz="3200" dirty="0" smtClean="0">
                <a:solidFill>
                  <a:schemeClr val="bg1"/>
                </a:solidFill>
              </a:rPr>
              <a:t>과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직접적으로 관계를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맺고 계속 교제해 나가도록 섬김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UPG(</a:t>
            </a:r>
            <a:r>
              <a:rPr lang="ko-KR" altLang="en-US" sz="3200" dirty="0" smtClean="0">
                <a:solidFill>
                  <a:schemeClr val="bg1"/>
                </a:solidFill>
              </a:rPr>
              <a:t>개인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그룹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교회</a:t>
            </a:r>
            <a:r>
              <a:rPr lang="en-US" altLang="ko-KR" sz="3200" dirty="0" smtClean="0">
                <a:solidFill>
                  <a:schemeClr val="bg1"/>
                </a:solidFill>
              </a:rPr>
              <a:t>)</a:t>
            </a:r>
            <a:r>
              <a:rPr lang="ko-KR" altLang="en-US" sz="3200" dirty="0" smtClean="0">
                <a:solidFill>
                  <a:schemeClr val="bg1"/>
                </a:solidFill>
              </a:rPr>
              <a:t>의 필요에 따라 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후원 파트너들 </a:t>
            </a:r>
            <a:r>
              <a:rPr lang="en-US" altLang="ko-KR" sz="3200" dirty="0" smtClean="0">
                <a:solidFill>
                  <a:schemeClr val="bg1"/>
                </a:solidFill>
              </a:rPr>
              <a:t>(</a:t>
            </a:r>
            <a:r>
              <a:rPr lang="ko-KR" altLang="en-US" sz="3200" dirty="0" smtClean="0">
                <a:solidFill>
                  <a:schemeClr val="bg1"/>
                </a:solidFill>
              </a:rPr>
              <a:t>지역교회</a:t>
            </a:r>
            <a:r>
              <a:rPr lang="en-US" altLang="ko-KR" sz="3200" dirty="0" smtClean="0">
                <a:solidFill>
                  <a:schemeClr val="bg1"/>
                </a:solidFill>
              </a:rPr>
              <a:t>)</a:t>
            </a:r>
            <a:r>
              <a:rPr lang="ko-KR" altLang="en-US" sz="3200" dirty="0" smtClean="0">
                <a:solidFill>
                  <a:schemeClr val="bg1"/>
                </a:solidFill>
              </a:rPr>
              <a:t>의 자원들을 기도 가운데 분별하여 연결시킴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Sponsoring Churches(Mission agencies)</a:t>
            </a:r>
            <a:r>
              <a:rPr lang="ko-KR" altLang="en-US" sz="3200" dirty="0" smtClean="0">
                <a:solidFill>
                  <a:schemeClr val="bg1"/>
                </a:solidFill>
              </a:rPr>
              <a:t>의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효과있는</a:t>
            </a:r>
            <a:r>
              <a:rPr lang="ko-KR" altLang="en-US" sz="3200" dirty="0" smtClean="0">
                <a:solidFill>
                  <a:schemeClr val="bg1"/>
                </a:solidFill>
              </a:rPr>
              <a:t> 교육 훈련 자원들을 도입하여 사역 자원화함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Online</a:t>
            </a:r>
            <a:r>
              <a:rPr lang="ko-KR" altLang="en-US" sz="3200" dirty="0" smtClean="0">
                <a:solidFill>
                  <a:schemeClr val="bg1"/>
                </a:solidFill>
              </a:rPr>
              <a:t>상으로 </a:t>
            </a:r>
            <a:r>
              <a:rPr lang="en-US" altLang="ko-KR" sz="3200" dirty="0" smtClean="0">
                <a:solidFill>
                  <a:schemeClr val="bg1"/>
                </a:solidFill>
              </a:rPr>
              <a:t>UPG</a:t>
            </a:r>
            <a:r>
              <a:rPr lang="ko-KR" altLang="en-US" sz="3200" dirty="0" smtClean="0">
                <a:solidFill>
                  <a:schemeClr val="bg1"/>
                </a:solidFill>
              </a:rPr>
              <a:t>의 지역 및 필요 상황과 지역교회들의 </a:t>
            </a:r>
            <a:r>
              <a:rPr lang="en-US" altLang="ko-KR" sz="3200" dirty="0" smtClean="0">
                <a:solidFill>
                  <a:schemeClr val="bg1"/>
                </a:solidFill>
              </a:rPr>
              <a:t>UPG </a:t>
            </a:r>
            <a:r>
              <a:rPr lang="ko-KR" altLang="en-US" sz="3200" dirty="0" smtClean="0">
                <a:solidFill>
                  <a:schemeClr val="bg1"/>
                </a:solidFill>
              </a:rPr>
              <a:t>사역의 비전과 계획을 데이터 베이스화하여 서로 연결되고 협력하도록 섬김</a:t>
            </a:r>
            <a:endParaRPr lang="en-US" altLang="ko-KR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93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11411712" y="0"/>
            <a:ext cx="780288" cy="11887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직사각형 2"/>
          <p:cNvSpPr/>
          <p:nvPr/>
        </p:nvSpPr>
        <p:spPr>
          <a:xfrm>
            <a:off x="11348046" y="132695"/>
            <a:ext cx="9076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5b</a:t>
            </a:r>
            <a:endParaRPr lang="en-US" altLang="ko-K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596810" y="82778"/>
            <a:ext cx="79128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EVANGELIZING INITIATIVES</a:t>
            </a:r>
            <a:endParaRPr lang="en-US" altLang="ko-KR" sz="54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91640" y="922704"/>
            <a:ext cx="1050036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LUKE 10 SCHOOL(SEARCH FOR THE PEOPLE OF PEACE)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KICKSTARTING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Friendship First To Faithful Witness to Jesus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Short-term Missions Team &amp; </a:t>
            </a:r>
            <a:r>
              <a:rPr lang="en-US" altLang="ko-KR" sz="3200" dirty="0" smtClean="0">
                <a:solidFill>
                  <a:schemeClr val="bg1"/>
                </a:solidFill>
              </a:rPr>
              <a:t>Follow-up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지역교회 가운데 </a:t>
            </a:r>
            <a:r>
              <a:rPr lang="en-US" altLang="ko-KR" sz="3200" dirty="0" smtClean="0">
                <a:solidFill>
                  <a:schemeClr val="bg1"/>
                </a:solidFill>
              </a:rPr>
              <a:t>UPG</a:t>
            </a:r>
            <a:r>
              <a:rPr lang="ko-KR" altLang="en-US" sz="3200" dirty="0" smtClean="0">
                <a:solidFill>
                  <a:schemeClr val="bg1"/>
                </a:solidFill>
              </a:rPr>
              <a:t>를 위한 사역을 계발하기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r>
              <a:rPr lang="en-US" altLang="ko-KR" sz="3200" dirty="0" smtClean="0">
                <a:solidFill>
                  <a:schemeClr val="bg1"/>
                </a:solidFill>
              </a:rPr>
              <a:t>    ESL, </a:t>
            </a:r>
            <a:r>
              <a:rPr lang="ko-KR" altLang="en-US" sz="3200" dirty="0" smtClean="0">
                <a:solidFill>
                  <a:schemeClr val="bg1"/>
                </a:solidFill>
              </a:rPr>
              <a:t>상담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이민 및 난민 절차 돕기</a:t>
            </a:r>
            <a:r>
              <a:rPr lang="en-US" altLang="ko-KR" sz="3200" dirty="0" smtClean="0">
                <a:solidFill>
                  <a:schemeClr val="bg1"/>
                </a:solidFill>
              </a:rPr>
              <a:t>, Transitional Housing, </a:t>
            </a:r>
          </a:p>
          <a:p>
            <a:r>
              <a:rPr lang="en-US" altLang="ko-KR" sz="3200" dirty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   Compassion, </a:t>
            </a:r>
            <a:r>
              <a:rPr lang="ko-KR" altLang="en-US" sz="3200" dirty="0" smtClean="0">
                <a:solidFill>
                  <a:schemeClr val="bg1"/>
                </a:solidFill>
              </a:rPr>
              <a:t>숙련 기술 위주의</a:t>
            </a:r>
            <a:r>
              <a:rPr lang="en-US" altLang="ko-KR" sz="3200" dirty="0" smtClean="0">
                <a:solidFill>
                  <a:schemeClr val="bg1"/>
                </a:solidFill>
              </a:rPr>
              <a:t> job</a:t>
            </a:r>
            <a:r>
              <a:rPr lang="ko-KR" altLang="en-US" sz="3200" dirty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교육</a:t>
            </a:r>
            <a:r>
              <a:rPr lang="en-US" altLang="ko-KR" sz="3200" dirty="0" smtClean="0">
                <a:solidFill>
                  <a:schemeClr val="bg1"/>
                </a:solidFill>
              </a:rPr>
              <a:t>, BAM </a:t>
            </a:r>
            <a:r>
              <a:rPr lang="ko-KR" altLang="en-US" sz="3200" dirty="0" smtClean="0">
                <a:solidFill>
                  <a:schemeClr val="bg1"/>
                </a:solidFill>
              </a:rPr>
              <a:t>고용</a:t>
            </a:r>
            <a:r>
              <a:rPr lang="en-US" altLang="ko-KR" sz="3200" dirty="0" smtClean="0">
                <a:solidFill>
                  <a:schemeClr val="bg1"/>
                </a:solidFill>
              </a:rPr>
              <a:t>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부활절 잔치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여름 피크닉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추수감사절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성탄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축하 파티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새해 잔치 등에 초대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민족 명절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운동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영화 나눔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경조사에 참여하기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NEW LIFE FESTIVAL</a:t>
            </a:r>
          </a:p>
          <a:p>
            <a:r>
              <a:rPr lang="en-US" altLang="ko-KR" sz="3200" dirty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  </a:t>
            </a:r>
            <a:r>
              <a:rPr lang="ko-KR" altLang="en-US" sz="3200" dirty="0" smtClean="0">
                <a:solidFill>
                  <a:schemeClr val="bg1"/>
                </a:solidFill>
              </a:rPr>
              <a:t>잃어버린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영혼을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위한 기도 동원 사역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전도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축제</a:t>
            </a:r>
            <a:r>
              <a:rPr lang="en-US" altLang="ko-KR" sz="3200" dirty="0" smtClean="0">
                <a:solidFill>
                  <a:schemeClr val="bg1"/>
                </a:solidFill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17865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11411712" y="0"/>
            <a:ext cx="780288" cy="11887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직사각형 2"/>
          <p:cNvSpPr/>
          <p:nvPr/>
        </p:nvSpPr>
        <p:spPr>
          <a:xfrm>
            <a:off x="11533994" y="13269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6</a:t>
            </a:r>
            <a:endParaRPr lang="en-US" altLang="ko-K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625683" y="-23173"/>
            <a:ext cx="57516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CA" altLang="ko-KR" sz="5400" b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CHURCH</a:t>
            </a:r>
            <a:r>
              <a:rPr lang="ko-KR" altLang="en-US" sz="5400" b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altLang="ko-KR" sz="5400" b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PLANTING</a:t>
            </a:r>
            <a:endParaRPr lang="en-US" altLang="ko-KR" sz="54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54480" y="746239"/>
            <a:ext cx="1063752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UPG </a:t>
            </a:r>
            <a:r>
              <a:rPr lang="ko-KR" altLang="en-US" sz="3200" dirty="0" smtClean="0">
                <a:solidFill>
                  <a:schemeClr val="bg1"/>
                </a:solidFill>
              </a:rPr>
              <a:t>안에 교회 세우기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r>
              <a:rPr lang="en-US" altLang="ko-KR" sz="3200" dirty="0" smtClean="0">
                <a:solidFill>
                  <a:schemeClr val="bg1"/>
                </a:solidFill>
              </a:rPr>
              <a:t>   Simple Church to Center Church for Movement Multiplication 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rgbClr val="FF0000"/>
                </a:solidFill>
              </a:rPr>
              <a:t>H</a:t>
            </a:r>
            <a:r>
              <a:rPr lang="en-US" altLang="ko-KR" sz="3200" dirty="0" smtClean="0">
                <a:solidFill>
                  <a:schemeClr val="bg1"/>
                </a:solidFill>
              </a:rPr>
              <a:t>andy Guide to </a:t>
            </a:r>
            <a:r>
              <a:rPr lang="en-US" altLang="ko-KR" sz="3200" dirty="0" smtClean="0">
                <a:solidFill>
                  <a:srgbClr val="FF0000"/>
                </a:solidFill>
              </a:rPr>
              <a:t>H</a:t>
            </a:r>
            <a:r>
              <a:rPr lang="en-US" altLang="ko-KR" sz="3200" dirty="0" smtClean="0">
                <a:solidFill>
                  <a:schemeClr val="bg1"/>
                </a:solidFill>
              </a:rPr>
              <a:t>ealthy Church &amp; Assessment (C</a:t>
            </a:r>
            <a:r>
              <a:rPr lang="en-CA" altLang="ko-KR" sz="3200" dirty="0" err="1" smtClean="0">
                <a:solidFill>
                  <a:schemeClr val="bg1"/>
                </a:solidFill>
              </a:rPr>
              <a:t>hurch</a:t>
            </a:r>
            <a:r>
              <a:rPr lang="en-CA" altLang="ko-KR" sz="3200" dirty="0" smtClean="0">
                <a:solidFill>
                  <a:schemeClr val="bg1"/>
                </a:solidFill>
              </a:rPr>
              <a:t> Circle)</a:t>
            </a:r>
            <a:r>
              <a:rPr lang="ko-KR" altLang="en-US" sz="3200" dirty="0" smtClean="0">
                <a:solidFill>
                  <a:schemeClr val="bg1"/>
                </a:solidFill>
              </a:rPr>
              <a:t> 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CMCA </a:t>
            </a:r>
            <a:r>
              <a:rPr lang="en-US" altLang="ko-KR" sz="4000" dirty="0" smtClean="0">
                <a:solidFill>
                  <a:srgbClr val="FF0000"/>
                </a:solidFill>
              </a:rPr>
              <a:t>I</a:t>
            </a:r>
            <a:r>
              <a:rPr lang="en-US" altLang="ko-KR" sz="3200" dirty="0" smtClean="0">
                <a:solidFill>
                  <a:schemeClr val="bg1"/>
                </a:solidFill>
              </a:rPr>
              <a:t>NSTITUTE FOR </a:t>
            </a:r>
            <a:r>
              <a:rPr lang="en-US" altLang="ko-KR" sz="4000" dirty="0" smtClean="0">
                <a:solidFill>
                  <a:srgbClr val="FF0000"/>
                </a:solidFill>
              </a:rPr>
              <a:t>C</a:t>
            </a:r>
            <a:r>
              <a:rPr lang="en-US" altLang="ko-KR" sz="3200" dirty="0" smtClean="0">
                <a:solidFill>
                  <a:schemeClr val="bg1"/>
                </a:solidFill>
              </a:rPr>
              <a:t>HURCH </a:t>
            </a:r>
            <a:r>
              <a:rPr lang="en-US" altLang="ko-KR" sz="4000" dirty="0" smtClean="0">
                <a:solidFill>
                  <a:srgbClr val="FF0000"/>
                </a:solidFill>
              </a:rPr>
              <a:t>P</a:t>
            </a:r>
            <a:r>
              <a:rPr lang="en-US" altLang="ko-KR" sz="3200" dirty="0" smtClean="0">
                <a:solidFill>
                  <a:schemeClr val="bg1"/>
                </a:solidFill>
              </a:rPr>
              <a:t>LANTING </a:t>
            </a:r>
            <a:r>
              <a:rPr lang="en-US" altLang="ko-KR" sz="4000" dirty="0" smtClean="0">
                <a:solidFill>
                  <a:srgbClr val="FF0000"/>
                </a:solidFill>
              </a:rPr>
              <a:t>M</a:t>
            </a:r>
            <a:r>
              <a:rPr lang="en-US" altLang="ko-KR" sz="3200" dirty="0" smtClean="0">
                <a:solidFill>
                  <a:schemeClr val="bg1"/>
                </a:solidFill>
              </a:rPr>
              <a:t>ULTIPLICATION </a:t>
            </a:r>
            <a:r>
              <a:rPr lang="ko-KR" altLang="en-US" sz="3200" dirty="0" smtClean="0">
                <a:solidFill>
                  <a:schemeClr val="bg1"/>
                </a:solidFill>
              </a:rPr>
              <a:t>를 통해 효과적인 다양한 교회개척훈련 도구들을 </a:t>
            </a:r>
            <a:r>
              <a:rPr lang="en-US" altLang="ko-KR" sz="3200" dirty="0" smtClean="0">
                <a:solidFill>
                  <a:schemeClr val="bg1"/>
                </a:solidFill>
              </a:rPr>
              <a:t>UPG </a:t>
            </a:r>
            <a:r>
              <a:rPr lang="ko-KR" altLang="en-US" sz="3200" dirty="0" smtClean="0">
                <a:solidFill>
                  <a:schemeClr val="bg1"/>
                </a:solidFill>
              </a:rPr>
              <a:t>교회 개척자들의 상황과 필요에 맞게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멘토링하고</a:t>
            </a:r>
            <a:r>
              <a:rPr lang="ko-KR" altLang="en-US" sz="3200" dirty="0" smtClean="0">
                <a:solidFill>
                  <a:schemeClr val="bg1"/>
                </a:solidFill>
              </a:rPr>
              <a:t> 지원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CMCA FAMILY KOINONIA</a:t>
            </a:r>
            <a:r>
              <a:rPr lang="ko-KR" altLang="en-US" sz="3200" dirty="0" smtClean="0">
                <a:solidFill>
                  <a:schemeClr val="bg1"/>
                </a:solidFill>
              </a:rPr>
              <a:t>를 통해 </a:t>
            </a:r>
            <a:r>
              <a:rPr lang="en-US" altLang="ko-KR" sz="3200" dirty="0" smtClean="0">
                <a:solidFill>
                  <a:schemeClr val="bg1"/>
                </a:solidFill>
              </a:rPr>
              <a:t>UPG </a:t>
            </a:r>
            <a:r>
              <a:rPr lang="ko-KR" altLang="en-US" sz="3200" dirty="0" smtClean="0">
                <a:solidFill>
                  <a:schemeClr val="bg1"/>
                </a:solidFill>
              </a:rPr>
              <a:t>교회 개척자와 그룹들 </a:t>
            </a:r>
            <a:r>
              <a:rPr lang="ko-KR" altLang="en-US" sz="3200" dirty="0">
                <a:solidFill>
                  <a:schemeClr val="bg1"/>
                </a:solidFill>
              </a:rPr>
              <a:t>및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교회와 그리스도 안에서 한 가족으로 함께 자라감</a:t>
            </a:r>
            <a:r>
              <a:rPr lang="en-US" altLang="ko-KR" sz="3200" dirty="0" smtClean="0">
                <a:solidFill>
                  <a:schemeClr val="bg1"/>
                </a:solidFill>
              </a:rPr>
              <a:t>;  </a:t>
            </a:r>
            <a:r>
              <a:rPr lang="ko-KR" altLang="en-US" sz="3200" dirty="0" smtClean="0">
                <a:solidFill>
                  <a:schemeClr val="bg1"/>
                </a:solidFill>
              </a:rPr>
              <a:t>월 </a:t>
            </a:r>
            <a:r>
              <a:rPr lang="en-US" altLang="ko-KR" sz="3200" dirty="0" smtClean="0">
                <a:solidFill>
                  <a:schemeClr val="bg1"/>
                </a:solidFill>
              </a:rPr>
              <a:t>1</a:t>
            </a:r>
            <a:r>
              <a:rPr lang="ko-KR" altLang="en-US" sz="3200" dirty="0" smtClean="0">
                <a:solidFill>
                  <a:schemeClr val="bg1"/>
                </a:solidFill>
              </a:rPr>
              <a:t>회 리더 중심의 </a:t>
            </a:r>
            <a:r>
              <a:rPr lang="en-US" altLang="ko-KR" sz="3200" dirty="0" smtClean="0">
                <a:solidFill>
                  <a:schemeClr val="bg1"/>
                </a:solidFill>
              </a:rPr>
              <a:t>WOR.SH.IP</a:t>
            </a:r>
            <a:r>
              <a:rPr lang="ko-KR" altLang="en-US" sz="3200" dirty="0" smtClean="0">
                <a:solidFill>
                  <a:schemeClr val="bg1"/>
                </a:solidFill>
              </a:rPr>
              <a:t>을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갖고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분기마다 중간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리더쉽</a:t>
            </a:r>
            <a:r>
              <a:rPr lang="ko-KR" altLang="en-US" sz="3200" dirty="0" smtClean="0">
                <a:solidFill>
                  <a:schemeClr val="bg1"/>
                </a:solidFill>
              </a:rPr>
              <a:t> 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r>
              <a:rPr lang="en-US" altLang="ko-KR" sz="3200" dirty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  </a:t>
            </a:r>
            <a:r>
              <a:rPr lang="ko-KR" altLang="en-US" sz="3200" dirty="0" smtClean="0">
                <a:solidFill>
                  <a:schemeClr val="bg1"/>
                </a:solidFill>
              </a:rPr>
              <a:t>및 성도들에까지 확대된 </a:t>
            </a:r>
            <a:r>
              <a:rPr lang="en-US" altLang="ko-KR" sz="3200" dirty="0" smtClean="0">
                <a:solidFill>
                  <a:schemeClr val="bg1"/>
                </a:solidFill>
              </a:rPr>
              <a:t>CMCA ONE BODY WORSHIP </a:t>
            </a:r>
            <a:r>
              <a:rPr lang="ko-KR" altLang="en-US" sz="3200" dirty="0" smtClean="0">
                <a:solidFill>
                  <a:schemeClr val="bg1"/>
                </a:solidFill>
              </a:rPr>
              <a:t>갖기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 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매월 </a:t>
            </a:r>
            <a:r>
              <a:rPr lang="en-US" altLang="ko-KR" sz="3200" dirty="0" smtClean="0">
                <a:solidFill>
                  <a:schemeClr val="bg1"/>
                </a:solidFill>
              </a:rPr>
              <a:t>1</a:t>
            </a:r>
            <a:r>
              <a:rPr lang="ko-KR" altLang="en-US" sz="3200" dirty="0" smtClean="0">
                <a:solidFill>
                  <a:schemeClr val="bg1"/>
                </a:solidFill>
              </a:rPr>
              <a:t>회 </a:t>
            </a:r>
            <a:r>
              <a:rPr lang="en-US" altLang="ko-KR" sz="3200" dirty="0" smtClean="0">
                <a:solidFill>
                  <a:schemeClr val="bg1"/>
                </a:solidFill>
              </a:rPr>
              <a:t>CMCA PRAYER BULLETIN</a:t>
            </a:r>
            <a:r>
              <a:rPr lang="ko-KR" altLang="en-US" sz="3200" dirty="0" smtClean="0">
                <a:solidFill>
                  <a:schemeClr val="bg1"/>
                </a:solidFill>
              </a:rPr>
              <a:t>을 통해 함께 기도에 참여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지속적으로 </a:t>
            </a:r>
            <a:r>
              <a:rPr lang="en-US" altLang="ko-KR" sz="3200" dirty="0" smtClean="0">
                <a:solidFill>
                  <a:schemeClr val="bg1"/>
                </a:solidFill>
              </a:rPr>
              <a:t>UPG </a:t>
            </a:r>
            <a:r>
              <a:rPr lang="ko-KR" altLang="en-US" sz="3200" dirty="0" smtClean="0">
                <a:solidFill>
                  <a:schemeClr val="bg1"/>
                </a:solidFill>
              </a:rPr>
              <a:t>교회의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필요에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맞게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자원을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할당해 줌  </a:t>
            </a:r>
            <a:r>
              <a:rPr lang="en-US" altLang="ko-KR" sz="3200" dirty="0" smtClean="0">
                <a:solidFill>
                  <a:schemeClr val="bg1"/>
                </a:solidFill>
              </a:rPr>
              <a:t>     </a:t>
            </a:r>
            <a:r>
              <a:rPr lang="ko-KR" altLang="en-US" sz="3200" dirty="0" smtClean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 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altLang="ko-KR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70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9451" y="0"/>
            <a:ext cx="792549" cy="1201016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1533994" y="13269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7</a:t>
            </a:r>
            <a:endParaRPr lang="en-US" altLang="ko-K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535530" y="148470"/>
            <a:ext cx="79685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CA" altLang="ko-KR" sz="5400" b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ASSESSMENT OF MISSIONS</a:t>
            </a:r>
            <a:endParaRPr lang="en-US" altLang="ko-KR" sz="54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73352" y="1220270"/>
            <a:ext cx="1063752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UPG </a:t>
            </a:r>
            <a:r>
              <a:rPr lang="ko-KR" altLang="en-US" sz="3200" dirty="0" smtClean="0">
                <a:solidFill>
                  <a:schemeClr val="bg1"/>
                </a:solidFill>
              </a:rPr>
              <a:t>교회 사역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진단해 주기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r>
              <a:rPr lang="en-US" altLang="ko-KR" sz="3200" dirty="0" smtClean="0">
                <a:solidFill>
                  <a:schemeClr val="bg1"/>
                </a:solidFill>
              </a:rPr>
              <a:t>   </a:t>
            </a:r>
            <a:r>
              <a:rPr lang="en-CA" altLang="ko-KR" sz="3200" dirty="0" smtClean="0">
                <a:solidFill>
                  <a:schemeClr val="bg1"/>
                </a:solidFill>
              </a:rPr>
              <a:t>UPG</a:t>
            </a:r>
            <a:r>
              <a:rPr lang="ko-KR" altLang="en-US" sz="3200" dirty="0" smtClean="0">
                <a:solidFill>
                  <a:schemeClr val="bg1"/>
                </a:solidFill>
              </a:rPr>
              <a:t> 교회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리더와의 긴밀한 대화를 통해 무엇이 역사했고 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r>
              <a:rPr lang="en-US" altLang="ko-KR" sz="3200" dirty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  </a:t>
            </a:r>
            <a:r>
              <a:rPr lang="ko-KR" altLang="en-US" sz="3200" dirty="0" smtClean="0">
                <a:solidFill>
                  <a:schemeClr val="bg1"/>
                </a:solidFill>
              </a:rPr>
              <a:t>안 했는지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좋은 것은 무엇이었고 왜 역사했는지 나눔</a:t>
            </a:r>
            <a:r>
              <a:rPr lang="en-US" altLang="ko-KR" sz="3200" dirty="0" smtClean="0">
                <a:solidFill>
                  <a:schemeClr val="bg1"/>
                </a:solidFill>
              </a:rPr>
              <a:t>     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err="1" smtClean="0">
                <a:solidFill>
                  <a:schemeClr val="bg1"/>
                </a:solidFill>
              </a:rPr>
              <a:t>회심자는</a:t>
            </a:r>
            <a:r>
              <a:rPr lang="ko-KR" altLang="en-US" sz="3200" dirty="0" smtClean="0">
                <a:solidFill>
                  <a:schemeClr val="bg1"/>
                </a:solidFill>
              </a:rPr>
              <a:t> 몇</a:t>
            </a:r>
            <a:r>
              <a:rPr lang="en-US" altLang="ko-KR" sz="3200" dirty="0" smtClean="0">
                <a:solidFill>
                  <a:schemeClr val="bg1"/>
                </a:solidFill>
              </a:rPr>
              <a:t>?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세례받은</a:t>
            </a:r>
            <a:r>
              <a:rPr lang="ko-KR" altLang="en-US" sz="3200" dirty="0" smtClean="0">
                <a:solidFill>
                  <a:schemeClr val="bg1"/>
                </a:solidFill>
              </a:rPr>
              <a:t> 자는 몇</a:t>
            </a:r>
            <a:r>
              <a:rPr lang="en-US" altLang="ko-KR" sz="3200" dirty="0" smtClean="0">
                <a:solidFill>
                  <a:schemeClr val="bg1"/>
                </a:solidFill>
              </a:rPr>
              <a:t>? </a:t>
            </a:r>
            <a:r>
              <a:rPr lang="ko-KR" altLang="en-US" sz="3200" dirty="0" smtClean="0">
                <a:solidFill>
                  <a:schemeClr val="bg1"/>
                </a:solidFill>
              </a:rPr>
              <a:t>제자도의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삶은</a:t>
            </a:r>
            <a:r>
              <a:rPr lang="en-US" altLang="ko-KR" sz="3200" dirty="0" smtClean="0">
                <a:solidFill>
                  <a:schemeClr val="bg1"/>
                </a:solidFill>
              </a:rPr>
              <a:t>?...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err="1" smtClean="0">
                <a:solidFill>
                  <a:schemeClr val="bg1"/>
                </a:solidFill>
              </a:rPr>
              <a:t>회심자</a:t>
            </a:r>
            <a:r>
              <a:rPr lang="ko-KR" altLang="en-US" sz="3200" dirty="0" smtClean="0">
                <a:solidFill>
                  <a:schemeClr val="bg1"/>
                </a:solidFill>
              </a:rPr>
              <a:t> 간증 모으기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r>
              <a:rPr lang="en-US" altLang="ko-KR" sz="3200" dirty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  </a:t>
            </a:r>
            <a:r>
              <a:rPr lang="ko-KR" altLang="en-US" sz="3200" dirty="0" smtClean="0">
                <a:solidFill>
                  <a:schemeClr val="bg1"/>
                </a:solidFill>
              </a:rPr>
              <a:t>회심 이전과 이후</a:t>
            </a:r>
            <a:r>
              <a:rPr lang="en-US" altLang="ko-KR" sz="3200" dirty="0" smtClean="0">
                <a:solidFill>
                  <a:schemeClr val="bg1"/>
                </a:solidFill>
              </a:rPr>
              <a:t>, </a:t>
            </a:r>
            <a:r>
              <a:rPr lang="ko-KR" altLang="en-US" sz="3200" dirty="0" smtClean="0">
                <a:solidFill>
                  <a:schemeClr val="bg1"/>
                </a:solidFill>
              </a:rPr>
              <a:t>복음을 통하여 변화된 삶 나누기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r>
              <a:rPr lang="en-US" altLang="ko-KR" sz="3200" dirty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  </a:t>
            </a:r>
            <a:r>
              <a:rPr lang="ko-KR" altLang="en-US" sz="3200" dirty="0" smtClean="0">
                <a:solidFill>
                  <a:schemeClr val="bg1"/>
                </a:solidFill>
              </a:rPr>
              <a:t>간증을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웹상에</a:t>
            </a:r>
            <a:r>
              <a:rPr lang="ko-KR" altLang="en-US" sz="3200" dirty="0" smtClean="0">
                <a:solidFill>
                  <a:schemeClr val="bg1"/>
                </a:solidFill>
              </a:rPr>
              <a:t> 자료로 목록화하기</a:t>
            </a:r>
            <a:endParaRPr lang="en-US" altLang="ko-KR" sz="32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간증을 기초로 회심에 영향을 준 요인들을 분석하여 교육 훈련 자료에 반영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배가</a:t>
            </a:r>
            <a:r>
              <a:rPr lang="en-US" altLang="ko-KR" sz="3200" dirty="0" smtClean="0">
                <a:solidFill>
                  <a:schemeClr val="bg1"/>
                </a:solidFill>
              </a:rPr>
              <a:t>(</a:t>
            </a:r>
            <a:r>
              <a:rPr lang="en-CA" altLang="ko-KR" sz="3200" dirty="0" smtClean="0">
                <a:solidFill>
                  <a:schemeClr val="bg1"/>
                </a:solidFill>
              </a:rPr>
              <a:t>multiplication</a:t>
            </a:r>
            <a:r>
              <a:rPr lang="en-US" altLang="ko-KR" sz="3200" dirty="0" smtClean="0">
                <a:solidFill>
                  <a:schemeClr val="bg1"/>
                </a:solidFill>
              </a:rPr>
              <a:t>)</a:t>
            </a:r>
            <a:r>
              <a:rPr lang="ko-KR" altLang="en-US" sz="3200" dirty="0" smtClean="0">
                <a:solidFill>
                  <a:schemeClr val="bg1"/>
                </a:solidFill>
              </a:rPr>
              <a:t>의 척도를 갖고 지속적으로 </a:t>
            </a:r>
            <a:r>
              <a:rPr lang="en-US" altLang="ko-KR" sz="3200" dirty="0" smtClean="0">
                <a:solidFill>
                  <a:schemeClr val="bg1"/>
                </a:solidFill>
              </a:rPr>
              <a:t>UPG </a:t>
            </a:r>
            <a:r>
              <a:rPr lang="ko-KR" altLang="en-US" sz="3200" dirty="0" smtClean="0">
                <a:solidFill>
                  <a:schemeClr val="bg1"/>
                </a:solidFill>
              </a:rPr>
              <a:t>교회 에 하나님 나라 비전을 나누고 실천</a:t>
            </a:r>
            <a:r>
              <a:rPr lang="en-US" altLang="ko-KR" sz="3200" dirty="0" smtClean="0">
                <a:solidFill>
                  <a:schemeClr val="bg1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8225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9451" y="0"/>
            <a:ext cx="792549" cy="1201016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1363275" y="132695"/>
            <a:ext cx="8771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7</a:t>
            </a:r>
            <a:r>
              <a:rPr lang="en-US" altLang="ko-KR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</a:t>
            </a:r>
            <a:endParaRPr lang="en-US" altLang="ko-K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393349" y="148470"/>
            <a:ext cx="825290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CA" altLang="ko-KR" sz="5400" b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ASSESS OVER ALL CHANGES </a:t>
            </a:r>
          </a:p>
          <a:p>
            <a:pPr algn="ctr"/>
            <a:r>
              <a:rPr lang="en-CA" altLang="ko-KR" sz="5400" b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in The MISSION FIELDS</a:t>
            </a:r>
            <a:endParaRPr lang="en-US" altLang="ko-KR" sz="54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8775" y="2051266"/>
            <a:ext cx="105632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모든 민족 가운데 배가</a:t>
            </a:r>
            <a:r>
              <a:rPr lang="en-US" altLang="ko-KR" sz="3200" dirty="0" smtClean="0">
                <a:solidFill>
                  <a:schemeClr val="bg1"/>
                </a:solidFill>
              </a:rPr>
              <a:t>(</a:t>
            </a:r>
            <a:r>
              <a:rPr lang="en-CA" altLang="ko-KR" sz="3200" dirty="0" smtClean="0">
                <a:solidFill>
                  <a:schemeClr val="bg1"/>
                </a:solidFill>
              </a:rPr>
              <a:t>multiplication</a:t>
            </a:r>
            <a:r>
              <a:rPr lang="en-US" altLang="ko-KR" sz="3200" dirty="0" smtClean="0">
                <a:solidFill>
                  <a:schemeClr val="bg1"/>
                </a:solidFill>
              </a:rPr>
              <a:t>)</a:t>
            </a:r>
            <a:r>
              <a:rPr lang="ko-KR" altLang="en-US" sz="3200" dirty="0" smtClean="0">
                <a:solidFill>
                  <a:schemeClr val="bg1"/>
                </a:solidFill>
              </a:rPr>
              <a:t> 운동이 일어나는 것  을 목표하여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전도</a:t>
            </a:r>
            <a:r>
              <a:rPr lang="en-US" altLang="ko-KR" sz="3200" dirty="0" smtClean="0">
                <a:solidFill>
                  <a:schemeClr val="bg1"/>
                </a:solidFill>
              </a:rPr>
              <a:t>,</a:t>
            </a:r>
            <a:r>
              <a:rPr lang="ko-KR" altLang="en-US" sz="3200" dirty="0" smtClean="0">
                <a:solidFill>
                  <a:schemeClr val="bg1"/>
                </a:solidFill>
              </a:rPr>
              <a:t> 제자도</a:t>
            </a:r>
            <a:r>
              <a:rPr lang="en-US" altLang="ko-KR" sz="3200" dirty="0" smtClean="0">
                <a:solidFill>
                  <a:schemeClr val="bg1"/>
                </a:solidFill>
              </a:rPr>
              <a:t>,</a:t>
            </a:r>
            <a:r>
              <a:rPr lang="ko-KR" altLang="en-US" sz="3200" dirty="0" smtClean="0">
                <a:solidFill>
                  <a:schemeClr val="bg1"/>
                </a:solidFill>
              </a:rPr>
              <a:t> 교회개척과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지도자 계발을 점검</a:t>
            </a:r>
            <a:endParaRPr lang="en-US" altLang="ko-KR" sz="32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CA" altLang="ko-KR" sz="3200" dirty="0" smtClean="0">
                <a:solidFill>
                  <a:schemeClr val="bg1"/>
                </a:solidFill>
              </a:rPr>
              <a:t>UPG</a:t>
            </a:r>
            <a:r>
              <a:rPr lang="ko-KR" altLang="en-US" sz="3200" dirty="0" smtClean="0">
                <a:solidFill>
                  <a:schemeClr val="bg1"/>
                </a:solidFill>
              </a:rPr>
              <a:t> 가운데 지역적 우선 순위와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실제적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우선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순위를 따라 사역 조정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전통 교회의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재활력화를</a:t>
            </a:r>
            <a:r>
              <a:rPr lang="ko-KR" altLang="en-US" sz="3200" dirty="0" smtClean="0">
                <a:solidFill>
                  <a:schemeClr val="bg1"/>
                </a:solidFill>
              </a:rPr>
              <a:t> 위한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지역 선교 운동으로  </a:t>
            </a:r>
            <a:r>
              <a:rPr lang="en-US" altLang="ko-KR" sz="3200" dirty="0" smtClean="0">
                <a:solidFill>
                  <a:schemeClr val="bg1"/>
                </a:solidFill>
              </a:rPr>
              <a:t>CMCA </a:t>
            </a:r>
            <a:r>
              <a:rPr lang="ko-KR" altLang="en-US" sz="3200" dirty="0" smtClean="0">
                <a:solidFill>
                  <a:schemeClr val="bg1"/>
                </a:solidFill>
              </a:rPr>
              <a:t>사역을 발전시키기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CMCA </a:t>
            </a:r>
            <a:r>
              <a:rPr lang="en-CA" altLang="ko-KR" sz="3200" dirty="0" smtClean="0">
                <a:solidFill>
                  <a:schemeClr val="bg1"/>
                </a:solidFill>
              </a:rPr>
              <a:t>Yearly Plan </a:t>
            </a:r>
            <a:r>
              <a:rPr lang="ko-KR" altLang="en-US" sz="3200" dirty="0" smtClean="0">
                <a:solidFill>
                  <a:schemeClr val="bg1"/>
                </a:solidFill>
              </a:rPr>
              <a:t>안에 </a:t>
            </a:r>
            <a:r>
              <a:rPr lang="en-US" altLang="ko-KR" sz="3200" dirty="0" smtClean="0">
                <a:solidFill>
                  <a:schemeClr val="bg1"/>
                </a:solidFill>
              </a:rPr>
              <a:t>UPG </a:t>
            </a:r>
            <a:r>
              <a:rPr lang="ko-KR" altLang="en-US" sz="3200" dirty="0" smtClean="0">
                <a:solidFill>
                  <a:schemeClr val="bg1"/>
                </a:solidFill>
              </a:rPr>
              <a:t>교회 계획을 망라해 서로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동역</a:t>
            </a:r>
            <a:r>
              <a:rPr lang="ko-KR" altLang="en-US" sz="3200" dirty="0" smtClean="0">
                <a:solidFill>
                  <a:schemeClr val="bg1"/>
                </a:solidFill>
              </a:rPr>
              <a:t> 할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뿐아니라</a:t>
            </a:r>
            <a:r>
              <a:rPr lang="ko-KR" altLang="en-US" sz="3200" dirty="0" smtClean="0">
                <a:solidFill>
                  <a:schemeClr val="bg1"/>
                </a:solidFill>
              </a:rPr>
              <a:t>  주기적으로 각 사역을 진단하여 개선해 감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  </a:t>
            </a:r>
            <a:r>
              <a:rPr lang="en-US" altLang="ko-KR" sz="3200" dirty="0" smtClean="0">
                <a:solidFill>
                  <a:schemeClr val="bg1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7168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9451" y="0"/>
            <a:ext cx="792549" cy="1201016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1533994" y="13269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8</a:t>
            </a:r>
            <a:endParaRPr lang="en-US" altLang="ko-K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520487" y="148470"/>
            <a:ext cx="9998635" cy="8925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CA" altLang="ko-KR" sz="5200" b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PREPARING </a:t>
            </a:r>
            <a:r>
              <a:rPr lang="en-CA" altLang="ko-KR" sz="52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THE NEXT GENERATION</a:t>
            </a:r>
            <a:endParaRPr lang="en-US" altLang="ko-KR" sz="52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57350" y="1201016"/>
            <a:ext cx="1053465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UPG </a:t>
            </a:r>
            <a:r>
              <a:rPr lang="ko-KR" altLang="en-US" sz="3200" dirty="0" smtClean="0">
                <a:solidFill>
                  <a:schemeClr val="bg1"/>
                </a:solidFill>
              </a:rPr>
              <a:t>교회와 협력교회를 동원하여 통해 다른 </a:t>
            </a:r>
            <a:r>
              <a:rPr lang="en-US" altLang="ko-KR" sz="3200" dirty="0" smtClean="0">
                <a:solidFill>
                  <a:schemeClr val="bg1"/>
                </a:solidFill>
              </a:rPr>
              <a:t>UPG </a:t>
            </a:r>
            <a:r>
              <a:rPr lang="ko-KR" altLang="en-US" sz="3200" dirty="0" smtClean="0">
                <a:solidFill>
                  <a:schemeClr val="bg1"/>
                </a:solidFill>
              </a:rPr>
              <a:t>사람들 에게도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선교하게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함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CA" altLang="ko-KR" sz="3200" dirty="0" smtClean="0">
                <a:solidFill>
                  <a:schemeClr val="bg1"/>
                </a:solidFill>
              </a:rPr>
              <a:t>UPG</a:t>
            </a:r>
            <a:r>
              <a:rPr lang="ko-KR" altLang="en-US" sz="3200" dirty="0" smtClean="0">
                <a:solidFill>
                  <a:schemeClr val="bg1"/>
                </a:solidFill>
              </a:rPr>
              <a:t> 교회와 협력교회를 통해 훈련된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장단기 선교사들을 </a:t>
            </a:r>
            <a:r>
              <a:rPr lang="en-US" altLang="ko-KR" sz="3200" dirty="0" smtClean="0">
                <a:solidFill>
                  <a:schemeClr val="bg1"/>
                </a:solidFill>
              </a:rPr>
              <a:t>UPG </a:t>
            </a:r>
            <a:r>
              <a:rPr lang="ko-KR" altLang="en-US" sz="3200" dirty="0" smtClean="0">
                <a:solidFill>
                  <a:schemeClr val="bg1"/>
                </a:solidFill>
              </a:rPr>
              <a:t>모국에 공동체로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파송해</a:t>
            </a:r>
            <a:r>
              <a:rPr lang="ko-KR" altLang="en-US" sz="3200" dirty="0" smtClean="0">
                <a:solidFill>
                  <a:schemeClr val="bg1"/>
                </a:solidFill>
              </a:rPr>
              <a:t> 선교하게 함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CMCA </a:t>
            </a:r>
            <a:r>
              <a:rPr lang="ko-KR" altLang="en-US" sz="3200" dirty="0" smtClean="0">
                <a:solidFill>
                  <a:schemeClr val="bg1"/>
                </a:solidFill>
              </a:rPr>
              <a:t>안에서 인턴 목회자와 인턴 선교사 제도를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세워 다음 세대 가운데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지도력을 계발하고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역선교를</a:t>
            </a:r>
            <a:r>
              <a:rPr lang="ko-KR" altLang="en-US" sz="3200" dirty="0" smtClean="0">
                <a:solidFill>
                  <a:schemeClr val="bg1"/>
                </a:solidFill>
              </a:rPr>
              <a:t> 준비함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solidFill>
                  <a:schemeClr val="bg1"/>
                </a:solidFill>
              </a:rPr>
              <a:t>변화하는 상황 가운데 불가지론과 무신론적 세계관에 노출되어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비종교화되어가는</a:t>
            </a:r>
            <a:r>
              <a:rPr lang="ko-KR" altLang="en-US" sz="3200" dirty="0" smtClean="0">
                <a:solidFill>
                  <a:schemeClr val="bg1"/>
                </a:solidFill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</a:rPr>
              <a:t>UPG</a:t>
            </a:r>
            <a:r>
              <a:rPr lang="ko-KR" altLang="en-US" sz="3200" dirty="0" smtClean="0">
                <a:solidFill>
                  <a:schemeClr val="bg1"/>
                </a:solidFill>
              </a:rPr>
              <a:t>뿐만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아니라 모든 교회 의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다음 세대 가운데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적실한</a:t>
            </a:r>
            <a:r>
              <a:rPr lang="ko-KR" altLang="en-US" sz="3200" dirty="0" smtClean="0">
                <a:solidFill>
                  <a:schemeClr val="bg1"/>
                </a:solidFill>
              </a:rPr>
              <a:t> 선교 전략을 계발해 감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solidFill>
                  <a:schemeClr val="bg1"/>
                </a:solidFill>
              </a:rPr>
              <a:t>CMCA</a:t>
            </a:r>
            <a:r>
              <a:rPr lang="ko-KR" altLang="en-US" sz="3200" dirty="0" smtClean="0">
                <a:solidFill>
                  <a:schemeClr val="bg1"/>
                </a:solidFill>
              </a:rPr>
              <a:t>와 </a:t>
            </a:r>
            <a:r>
              <a:rPr lang="en-US" altLang="ko-KR" sz="3200" dirty="0" smtClean="0">
                <a:solidFill>
                  <a:schemeClr val="bg1"/>
                </a:solidFill>
              </a:rPr>
              <a:t>UPG </a:t>
            </a:r>
            <a:r>
              <a:rPr lang="ko-KR" altLang="en-US" sz="3200" dirty="0" smtClean="0">
                <a:solidFill>
                  <a:schemeClr val="bg1"/>
                </a:solidFill>
              </a:rPr>
              <a:t>교회의 경험으로부터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</a:rPr>
              <a:t>얻은 통찰들을 자료화 하여  </a:t>
            </a:r>
            <a:r>
              <a:rPr lang="ko-KR" altLang="en-US" sz="3200" dirty="0" err="1" smtClean="0">
                <a:solidFill>
                  <a:schemeClr val="bg1"/>
                </a:solidFill>
              </a:rPr>
              <a:t>웹상으로</a:t>
            </a:r>
            <a:r>
              <a:rPr lang="ko-KR" altLang="en-US" sz="3200" dirty="0" smtClean="0">
                <a:solidFill>
                  <a:schemeClr val="bg1"/>
                </a:solidFill>
              </a:rPr>
              <a:t> 보편교회와 나눔 </a:t>
            </a:r>
            <a:endParaRPr lang="en-US" altLang="ko-KR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39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0"/>
            <a:ext cx="10637520" cy="68580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3879503" y="2967335"/>
            <a:ext cx="598747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ko-KR" sz="5400" b="1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is God’s will?</a:t>
            </a:r>
          </a:p>
        </p:txBody>
      </p:sp>
    </p:spTree>
    <p:extLst>
      <p:ext uri="{BB962C8B-B14F-4D97-AF65-F5344CB8AC3E}">
        <p14:creationId xmlns:p14="http://schemas.microsoft.com/office/powerpoint/2010/main" val="150356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0"/>
            <a:ext cx="10637520" cy="1325880"/>
          </a:xfrm>
          <a:prstGeom prst="rect">
            <a:avLst/>
          </a:prstGeom>
        </p:spPr>
      </p:pic>
      <p:grpSp>
        <p:nvGrpSpPr>
          <p:cNvPr id="8" name="Group 67"/>
          <p:cNvGrpSpPr>
            <a:grpSpLocks/>
          </p:cNvGrpSpPr>
          <p:nvPr/>
        </p:nvGrpSpPr>
        <p:grpSpPr bwMode="auto">
          <a:xfrm>
            <a:off x="1554480" y="5486400"/>
            <a:ext cx="10479024" cy="1371600"/>
            <a:chOff x="768" y="3504"/>
            <a:chExt cx="4992" cy="816"/>
          </a:xfrm>
        </p:grpSpPr>
        <p:pic>
          <p:nvPicPr>
            <p:cNvPr id="9" name="Picture 57" descr="China 60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3504"/>
              <a:ext cx="672" cy="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58" descr="August 06 02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3504"/>
              <a:ext cx="720" cy="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59" descr="Felix Mexico Trip 09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" y="3504"/>
              <a:ext cx="730" cy="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0" descr="2006-2  El Salvador eye care 27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3504"/>
              <a:ext cx="720" cy="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61" descr="Bangladesh mother and child 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" y="3504"/>
              <a:ext cx="768" cy="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62" descr="DSCF0026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8" y="3504"/>
              <a:ext cx="812" cy="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63" descr="Palestine boy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0" y="3504"/>
              <a:ext cx="610" cy="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직사각형 15"/>
          <p:cNvSpPr/>
          <p:nvPr/>
        </p:nvSpPr>
        <p:spPr>
          <a:xfrm>
            <a:off x="2068078" y="2528977"/>
            <a:ext cx="961032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can my life best serve </a:t>
            </a:r>
          </a:p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that purpose in this generation?</a:t>
            </a:r>
            <a:endParaRPr lang="en-US" altLang="ko-K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84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240"/>
            <a:ext cx="1554480" cy="365760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838325" y="1498670"/>
            <a:ext cx="1013460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And behold, </a:t>
            </a:r>
          </a:p>
          <a:p>
            <a:pPr algn="ctr"/>
            <a:r>
              <a:rPr lang="en-US" altLang="ko-KR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 am with</a:t>
            </a:r>
            <a:r>
              <a:rPr lang="ko-KR" altLang="en-US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ko-KR" altLang="en-US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always, </a:t>
            </a:r>
          </a:p>
          <a:p>
            <a:pPr algn="ctr"/>
            <a:r>
              <a:rPr lang="en-US" altLang="ko-K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 the end of the age.</a:t>
            </a:r>
          </a:p>
          <a:p>
            <a:pPr algn="r"/>
            <a:endParaRPr lang="en-US" altLang="ko-KR" sz="5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altLang="ko-KR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Jesus Christ</a:t>
            </a:r>
            <a:endParaRPr lang="en-US" altLang="ko-KR" sz="5400" b="1" cap="none" spc="0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66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1131</Words>
  <Application>Microsoft Office PowerPoint</Application>
  <PresentationFormat>와이드스크린</PresentationFormat>
  <Paragraphs>158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8" baseType="lpstr">
      <vt:lpstr>맑은 고딕</vt:lpstr>
      <vt:lpstr>Arial</vt:lpstr>
      <vt:lpstr>Calibri</vt:lpstr>
      <vt:lpstr>Calibri Light</vt:lpstr>
      <vt:lpstr>Times New Roman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Lordwin Lim</dc:creator>
  <cp:lastModifiedBy>Lordwin Lim</cp:lastModifiedBy>
  <cp:revision>48</cp:revision>
  <dcterms:created xsi:type="dcterms:W3CDTF">2019-09-26T15:57:26Z</dcterms:created>
  <dcterms:modified xsi:type="dcterms:W3CDTF">2019-10-08T21:24:00Z</dcterms:modified>
</cp:coreProperties>
</file>